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307" r:id="rId5"/>
    <p:sldId id="258" r:id="rId6"/>
    <p:sldId id="322" r:id="rId7"/>
    <p:sldId id="325" r:id="rId8"/>
    <p:sldId id="301" r:id="rId9"/>
    <p:sldId id="330" r:id="rId10"/>
    <p:sldId id="314" r:id="rId11"/>
    <p:sldId id="338" r:id="rId12"/>
    <p:sldId id="275" r:id="rId13"/>
    <p:sldId id="299" r:id="rId14"/>
    <p:sldId id="302" r:id="rId15"/>
    <p:sldId id="331" r:id="rId16"/>
    <p:sldId id="332" r:id="rId17"/>
    <p:sldId id="300" r:id="rId18"/>
    <p:sldId id="303" r:id="rId19"/>
    <p:sldId id="306" r:id="rId20"/>
    <p:sldId id="304" r:id="rId21"/>
    <p:sldId id="305" r:id="rId22"/>
    <p:sldId id="333" r:id="rId23"/>
    <p:sldId id="334" r:id="rId24"/>
    <p:sldId id="337" r:id="rId25"/>
    <p:sldId id="335" r:id="rId26"/>
    <p:sldId id="324" r:id="rId27"/>
    <p:sldId id="298" r:id="rId28"/>
    <p:sldId id="274" r:id="rId29"/>
    <p:sldId id="291" r:id="rId30"/>
    <p:sldId id="329" r:id="rId31"/>
    <p:sldId id="323" r:id="rId32"/>
    <p:sldId id="293" r:id="rId33"/>
    <p:sldId id="296" r:id="rId34"/>
    <p:sldId id="294" r:id="rId35"/>
    <p:sldId id="295" r:id="rId36"/>
    <p:sldId id="327" r:id="rId37"/>
    <p:sldId id="262" r:id="rId38"/>
    <p:sldId id="328" r:id="rId39"/>
    <p:sldId id="290" r:id="rId40"/>
    <p:sldId id="326" r:id="rId41"/>
    <p:sldId id="315" r:id="rId42"/>
    <p:sldId id="276" r:id="rId43"/>
    <p:sldId id="317" r:id="rId44"/>
    <p:sldId id="318" r:id="rId45"/>
    <p:sldId id="339" r:id="rId46"/>
    <p:sldId id="311" r:id="rId47"/>
    <p:sldId id="340" r:id="rId48"/>
    <p:sldId id="341" r:id="rId49"/>
    <p:sldId id="342" r:id="rId50"/>
    <p:sldId id="343" r:id="rId51"/>
    <p:sldId id="344" r:id="rId52"/>
    <p:sldId id="34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DFEBD1"/>
    <a:srgbClr val="E1A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44" autoAdjust="0"/>
    <p:restoredTop sz="94660"/>
  </p:normalViewPr>
  <p:slideViewPr>
    <p:cSldViewPr snapToGrid="0">
      <p:cViewPr varScale="1">
        <p:scale>
          <a:sx n="108" d="100"/>
          <a:sy n="108" d="100"/>
        </p:scale>
        <p:origin x="12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cs-CZ"/>
              <a:t>Kliknutím lze upravit styl.</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cs-CZ"/>
              <a:t>Kliknutím lze upravit styl.</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cs-CZ"/>
              <a:t>Kliknutím lze upravit styl.</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a:t>Upravte styly předlohy textu.</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a:t>Upravte styly předlohy textu.</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cs-CZ"/>
              <a:t>Kliknutím lze upravit styl.</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10/17/2017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10/17/2017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8.jpe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6.jpe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1733"/>
          <a:stretch/>
        </p:blipFill>
        <p:spPr>
          <a:xfrm>
            <a:off x="0" y="0"/>
            <a:ext cx="12192000" cy="6858000"/>
          </a:xfrm>
          <a:prstGeom prst="rect">
            <a:avLst/>
          </a:prstGeom>
        </p:spPr>
      </p:pic>
      <p:sp>
        <p:nvSpPr>
          <p:cNvPr id="5" name="TextovéPole 4"/>
          <p:cNvSpPr txBox="1"/>
          <p:nvPr/>
        </p:nvSpPr>
        <p:spPr>
          <a:xfrm>
            <a:off x="103517" y="60385"/>
            <a:ext cx="2920992" cy="7017306"/>
          </a:xfrm>
          <a:prstGeom prst="rect">
            <a:avLst/>
          </a:prstGeom>
          <a:noFill/>
        </p:spPr>
        <p:txBody>
          <a:bodyPr wrap="none" rtlCol="0">
            <a:spAutoFit/>
          </a:bodyPr>
          <a:lstStyle/>
          <a:p>
            <a:r>
              <a:rPr lang="cs-CZ" dirty="0" err="1">
                <a:solidFill>
                  <a:schemeClr val="accent6">
                    <a:lumMod val="20000"/>
                    <a:lumOff val="80000"/>
                  </a:schemeClr>
                </a:solidFill>
                <a:latin typeface="Bodoni MT Black" panose="02070A03080606020203" pitchFamily="18" charset="0"/>
              </a:rPr>
              <a:t>Voltážová</a:t>
            </a:r>
            <a:r>
              <a:rPr lang="cs-CZ" dirty="0">
                <a:solidFill>
                  <a:schemeClr val="accent6">
                    <a:lumMod val="20000"/>
                    <a:lumOff val="80000"/>
                  </a:schemeClr>
                </a:solidFill>
                <a:latin typeface="Bodoni MT Black" panose="02070A03080606020203" pitchFamily="18" charset="0"/>
              </a:rPr>
              <a:t> kritéria</a:t>
            </a:r>
          </a:p>
          <a:p>
            <a:r>
              <a:rPr lang="cs-CZ" dirty="0">
                <a:solidFill>
                  <a:schemeClr val="accent6">
                    <a:lumMod val="20000"/>
                    <a:lumOff val="80000"/>
                  </a:schemeClr>
                </a:solidFill>
                <a:latin typeface="Castellar" panose="020A0402060406010301" pitchFamily="18" charset="0"/>
              </a:rPr>
              <a:t>ST deprese</a:t>
            </a:r>
          </a:p>
          <a:p>
            <a:r>
              <a:rPr lang="cs-CZ" dirty="0">
                <a:solidFill>
                  <a:schemeClr val="accent6">
                    <a:lumMod val="20000"/>
                    <a:lumOff val="80000"/>
                  </a:schemeClr>
                </a:solidFill>
              </a:rPr>
              <a:t>Srdce</a:t>
            </a:r>
          </a:p>
          <a:p>
            <a:r>
              <a:rPr lang="cs-CZ" dirty="0" err="1">
                <a:solidFill>
                  <a:schemeClr val="accent6">
                    <a:lumMod val="20000"/>
                    <a:lumOff val="80000"/>
                  </a:schemeClr>
                </a:solidFill>
                <a:latin typeface="Californian FB" panose="0207040306080B030204" pitchFamily="18" charset="0"/>
              </a:rPr>
              <a:t>Voltážová</a:t>
            </a:r>
            <a:r>
              <a:rPr lang="cs-CZ" dirty="0">
                <a:solidFill>
                  <a:schemeClr val="accent6">
                    <a:lumMod val="20000"/>
                    <a:lumOff val="80000"/>
                  </a:schemeClr>
                </a:solidFill>
                <a:latin typeface="Californian FB" panose="0207040306080B030204" pitchFamily="18" charset="0"/>
              </a:rPr>
              <a:t> kritéria</a:t>
            </a:r>
          </a:p>
          <a:p>
            <a:r>
              <a:rPr lang="cs-CZ" dirty="0">
                <a:solidFill>
                  <a:schemeClr val="accent6">
                    <a:lumMod val="20000"/>
                    <a:lumOff val="80000"/>
                  </a:schemeClr>
                </a:solidFill>
                <a:latin typeface="Californian FB" panose="0207040306080B030204" pitchFamily="18" charset="0"/>
              </a:rPr>
              <a:t>ČASNÁ REPOLARIZACE</a:t>
            </a:r>
          </a:p>
          <a:p>
            <a:r>
              <a:rPr lang="cs-CZ" dirty="0">
                <a:solidFill>
                  <a:schemeClr val="accent6">
                    <a:lumMod val="20000"/>
                    <a:lumOff val="80000"/>
                  </a:schemeClr>
                </a:solidFill>
                <a:latin typeface="Algerian" panose="04020705040A02060702" pitchFamily="82" charset="0"/>
              </a:rPr>
              <a:t>Sport</a:t>
            </a:r>
          </a:p>
          <a:p>
            <a:r>
              <a:rPr lang="cs-CZ" dirty="0">
                <a:solidFill>
                  <a:schemeClr val="accent6">
                    <a:lumMod val="20000"/>
                    <a:lumOff val="80000"/>
                  </a:schemeClr>
                </a:solidFill>
                <a:latin typeface="Corbel" panose="020B0503020204020204" pitchFamily="34" charset="0"/>
              </a:rPr>
              <a:t>dilatace PK</a:t>
            </a:r>
          </a:p>
          <a:p>
            <a:r>
              <a:rPr lang="cs-CZ" dirty="0">
                <a:solidFill>
                  <a:schemeClr val="accent6">
                    <a:lumMod val="20000"/>
                    <a:lumOff val="80000"/>
                  </a:schemeClr>
                </a:solidFill>
                <a:latin typeface="Forte" panose="03060902040502070203" pitchFamily="66" charset="0"/>
              </a:rPr>
              <a:t>Sinusová bradykardie</a:t>
            </a:r>
          </a:p>
          <a:p>
            <a:r>
              <a:rPr lang="cs-CZ" dirty="0" err="1">
                <a:solidFill>
                  <a:schemeClr val="accent6">
                    <a:lumMod val="20000"/>
                    <a:lumOff val="80000"/>
                  </a:schemeClr>
                </a:solidFill>
                <a:latin typeface="Agency FB" panose="020B0503020202020204" pitchFamily="34" charset="0"/>
              </a:rPr>
              <a:t>Ekg</a:t>
            </a:r>
            <a:endParaRPr lang="cs-CZ" dirty="0">
              <a:solidFill>
                <a:schemeClr val="accent6">
                  <a:lumMod val="20000"/>
                  <a:lumOff val="80000"/>
                </a:schemeClr>
              </a:solidFill>
              <a:latin typeface="Agency FB" panose="020B0503020202020204" pitchFamily="34" charset="0"/>
            </a:endParaRPr>
          </a:p>
          <a:p>
            <a:r>
              <a:rPr lang="cs-CZ" dirty="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AV blokáda </a:t>
            </a:r>
            <a:r>
              <a:rPr lang="cs-CZ" dirty="0">
                <a:solidFill>
                  <a:schemeClr val="accent6">
                    <a:lumMod val="20000"/>
                    <a:lumOff val="80000"/>
                  </a:schemeClr>
                </a:solidFill>
                <a:latin typeface="Corbel" panose="020B0503020204020204" pitchFamily="34" charset="0"/>
              </a:rPr>
              <a:t> </a:t>
            </a:r>
          </a:p>
          <a:p>
            <a:r>
              <a:rPr lang="cs-CZ" dirty="0">
                <a:solidFill>
                  <a:schemeClr val="accent6">
                    <a:lumMod val="20000"/>
                    <a:lumOff val="80000"/>
                  </a:schemeClr>
                </a:solidFill>
                <a:latin typeface="Gill Sans Ultra Bold" panose="020B0A02020104020203" pitchFamily="34" charset="-18"/>
              </a:rPr>
              <a:t>vagotonie</a:t>
            </a:r>
          </a:p>
          <a:p>
            <a:r>
              <a:rPr lang="cs-CZ" dirty="0">
                <a:solidFill>
                  <a:schemeClr val="accent6">
                    <a:lumMod val="20000"/>
                    <a:lumOff val="80000"/>
                  </a:schemeClr>
                </a:solidFill>
                <a:latin typeface="Rage Italic" panose="03070502040507070304" pitchFamily="66" charset="0"/>
              </a:rPr>
              <a:t>Variabilita srdeční frekvence</a:t>
            </a:r>
          </a:p>
          <a:p>
            <a:r>
              <a:rPr lang="cs-CZ" dirty="0">
                <a:solidFill>
                  <a:schemeClr val="accent6">
                    <a:lumMod val="20000"/>
                    <a:lumOff val="80000"/>
                  </a:schemeClr>
                </a:solidFill>
                <a:latin typeface="Lucida Bright" panose="02040602050505020304" pitchFamily="18" charset="0"/>
              </a:rPr>
              <a:t>dilatace levé síně</a:t>
            </a:r>
          </a:p>
          <a:p>
            <a:r>
              <a:rPr lang="cs-CZ" dirty="0">
                <a:solidFill>
                  <a:schemeClr val="accent6">
                    <a:lumMod val="20000"/>
                    <a:lumOff val="80000"/>
                  </a:schemeClr>
                </a:solidFill>
                <a:latin typeface="Arial Rounded MT Bold" panose="020F0704030504030204" pitchFamily="34" charset="0"/>
              </a:rPr>
              <a:t>Vnímání normy</a:t>
            </a:r>
          </a:p>
          <a:p>
            <a:r>
              <a:rPr lang="cs-CZ" dirty="0">
                <a:solidFill>
                  <a:schemeClr val="accent6">
                    <a:lumMod val="20000"/>
                    <a:lumOff val="80000"/>
                  </a:schemeClr>
                </a:solidFill>
                <a:latin typeface="Rockwell Extra Bold" panose="02060903040505020403" pitchFamily="18" charset="0"/>
              </a:rPr>
              <a:t>LQT</a:t>
            </a:r>
          </a:p>
          <a:p>
            <a:r>
              <a:rPr lang="cs-CZ" dirty="0" err="1">
                <a:solidFill>
                  <a:schemeClr val="accent6">
                    <a:lumMod val="20000"/>
                    <a:lumOff val="80000"/>
                  </a:schemeClr>
                </a:solidFill>
                <a:latin typeface="Nirmala UI" panose="020B0502040204020203" pitchFamily="34" charset="0"/>
                <a:cs typeface="Nirmala UI" panose="020B0502040204020203" pitchFamily="34" charset="0"/>
              </a:rPr>
              <a:t>iRBBB</a:t>
            </a:r>
            <a:r>
              <a:rPr lang="cs-CZ" dirty="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a:solidFill>
                  <a:schemeClr val="accent6">
                    <a:lumMod val="20000"/>
                    <a:lumOff val="80000"/>
                  </a:schemeClr>
                </a:solidFill>
                <a:latin typeface="Nirmala UI" panose="020B0502040204020203" pitchFamily="34" charset="0"/>
                <a:cs typeface="Nirmala UI" panose="020B0502040204020203" pitchFamily="34" charset="0"/>
              </a:rPr>
              <a:t>vs</a:t>
            </a:r>
            <a:r>
              <a:rPr lang="cs-CZ" dirty="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a:solidFill>
                  <a:schemeClr val="accent6">
                    <a:lumMod val="20000"/>
                    <a:lumOff val="80000"/>
                  </a:schemeClr>
                </a:solidFill>
                <a:latin typeface="Nirmala UI" panose="020B0502040204020203" pitchFamily="34" charset="0"/>
                <a:cs typeface="Nirmala UI" panose="020B0502040204020203" pitchFamily="34" charset="0"/>
              </a:rPr>
              <a:t>Brugada</a:t>
            </a:r>
            <a:endParaRPr lang="cs-CZ" dirty="0">
              <a:solidFill>
                <a:schemeClr val="accent6">
                  <a:lumMod val="20000"/>
                  <a:lumOff val="80000"/>
                </a:schemeClr>
              </a:solidFill>
              <a:latin typeface="Nirmala UI" panose="020B0502040204020203" pitchFamily="34" charset="0"/>
              <a:cs typeface="Nirmala UI" panose="020B0502040204020203" pitchFamily="34" charset="0"/>
            </a:endParaRPr>
          </a:p>
          <a:p>
            <a:r>
              <a:rPr lang="cs-CZ" dirty="0">
                <a:solidFill>
                  <a:schemeClr val="accent6">
                    <a:lumMod val="20000"/>
                    <a:lumOff val="80000"/>
                  </a:schemeClr>
                </a:solidFill>
                <a:latin typeface="Bernard MT Condensed" panose="02050806060905020404" pitchFamily="18" charset="0"/>
              </a:rPr>
              <a:t>adaptace</a:t>
            </a:r>
          </a:p>
          <a:p>
            <a:r>
              <a:rPr lang="cs-CZ" dirty="0" err="1">
                <a:solidFill>
                  <a:schemeClr val="accent6">
                    <a:lumMod val="20000"/>
                    <a:lumOff val="80000"/>
                  </a:schemeClr>
                </a:solidFill>
                <a:latin typeface="Arial Narrow" panose="020B0606020202030204" pitchFamily="34" charset="0"/>
                <a:cs typeface="Nirmala UI" panose="020B0502040204020203" pitchFamily="34" charset="0"/>
              </a:rPr>
              <a:t>katecholaminergní</a:t>
            </a:r>
            <a:r>
              <a:rPr lang="cs-CZ" dirty="0">
                <a:solidFill>
                  <a:schemeClr val="accent6">
                    <a:lumMod val="20000"/>
                    <a:lumOff val="80000"/>
                  </a:schemeClr>
                </a:solidFill>
                <a:latin typeface="Arial Narrow" panose="020B0606020202030204" pitchFamily="34" charset="0"/>
                <a:cs typeface="Nirmala UI" panose="020B0502040204020203" pitchFamily="34" charset="0"/>
              </a:rPr>
              <a:t> KT</a:t>
            </a:r>
          </a:p>
          <a:p>
            <a:r>
              <a:rPr lang="cs-CZ" dirty="0">
                <a:solidFill>
                  <a:schemeClr val="accent6">
                    <a:lumMod val="20000"/>
                    <a:lumOff val="80000"/>
                  </a:schemeClr>
                </a:solidFill>
                <a:latin typeface="Cambria" panose="02040503050406030204" pitchFamily="18" charset="0"/>
              </a:rPr>
              <a:t>HYPERTROFIE LK</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Regenerace</a:t>
            </a:r>
          </a:p>
          <a:p>
            <a:r>
              <a:rPr lang="cs-CZ" dirty="0">
                <a:solidFill>
                  <a:schemeClr val="accent6">
                    <a:lumMod val="20000"/>
                    <a:lumOff val="80000"/>
                  </a:schemeClr>
                </a:solidFill>
                <a:latin typeface="Harrington" panose="04040505050A02020702" pitchFamily="82" charset="0"/>
                <a:cs typeface="Nirmala UI" panose="020B0502040204020203" pitchFamily="34" charset="0"/>
              </a:rPr>
              <a:t>Doping a jeho vliv na srdce</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ICD a sport</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ARVD</a:t>
            </a:r>
          </a:p>
          <a:p>
            <a:endParaRPr lang="cs-CZ" dirty="0">
              <a:latin typeface="Arial Narrow" panose="020B0606020202030204" pitchFamily="34" charset="0"/>
              <a:cs typeface="Nirmala UI" panose="020B0502040204020203" pitchFamily="34" charset="0"/>
            </a:endParaRPr>
          </a:p>
          <a:p>
            <a:endParaRPr lang="cs-CZ" dirty="0"/>
          </a:p>
        </p:txBody>
      </p:sp>
      <p:sp>
        <p:nvSpPr>
          <p:cNvPr id="6" name="TextovéPole 5"/>
          <p:cNvSpPr txBox="1"/>
          <p:nvPr/>
        </p:nvSpPr>
        <p:spPr>
          <a:xfrm>
            <a:off x="3384938" y="2357735"/>
            <a:ext cx="6009228" cy="923330"/>
          </a:xfrm>
          <a:prstGeom prst="rect">
            <a:avLst/>
          </a:prstGeom>
          <a:noFill/>
        </p:spPr>
        <p:txBody>
          <a:bodyPr wrap="square" rtlCol="0">
            <a:spAutoFit/>
          </a:bodyPr>
          <a:lstStyle/>
          <a:p>
            <a:r>
              <a:rPr lang="cs-CZ" sz="5400" b="1" dirty="0">
                <a:solidFill>
                  <a:srgbClr val="FF0000"/>
                </a:solidFill>
              </a:rPr>
              <a:t>EKG SPORTOVCE</a:t>
            </a:r>
          </a:p>
        </p:txBody>
      </p:sp>
      <p:sp>
        <p:nvSpPr>
          <p:cNvPr id="9" name="TextovéPole 8"/>
          <p:cNvSpPr txBox="1"/>
          <p:nvPr/>
        </p:nvSpPr>
        <p:spPr>
          <a:xfrm>
            <a:off x="7712317" y="5695770"/>
            <a:ext cx="873957" cy="1200329"/>
          </a:xfrm>
          <a:prstGeom prst="rect">
            <a:avLst/>
          </a:prstGeom>
          <a:noFill/>
        </p:spPr>
        <p:txBody>
          <a:bodyPr wrap="none" rtlCol="0">
            <a:spAutoFit/>
          </a:bodyPr>
          <a:lstStyle/>
          <a:p>
            <a:r>
              <a:rPr lang="cs-CZ" dirty="0"/>
              <a:t>SPORT</a:t>
            </a:r>
          </a:p>
          <a:p>
            <a:r>
              <a:rPr lang="cs-CZ" dirty="0"/>
              <a:t>SPORT</a:t>
            </a:r>
          </a:p>
          <a:p>
            <a:r>
              <a:rPr lang="cs-CZ" dirty="0"/>
              <a:t>SPORT</a:t>
            </a:r>
          </a:p>
          <a:p>
            <a:endParaRPr lang="cs-CZ" dirty="0"/>
          </a:p>
        </p:txBody>
      </p:sp>
      <p:cxnSp>
        <p:nvCxnSpPr>
          <p:cNvPr id="11" name="Přímá spojnice 10"/>
          <p:cNvCxnSpPr/>
          <p:nvPr/>
        </p:nvCxnSpPr>
        <p:spPr>
          <a:xfrm>
            <a:off x="8586274" y="5724436"/>
            <a:ext cx="0" cy="8363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8622288" y="5698558"/>
            <a:ext cx="2725426" cy="923330"/>
          </a:xfrm>
          <a:prstGeom prst="rect">
            <a:avLst/>
          </a:prstGeom>
          <a:noFill/>
        </p:spPr>
        <p:txBody>
          <a:bodyPr wrap="none" rtlCol="0">
            <a:spAutoFit/>
          </a:bodyPr>
          <a:lstStyle/>
          <a:p>
            <a:r>
              <a:rPr lang="cs-CZ" dirty="0">
                <a:solidFill>
                  <a:schemeClr val="tx1">
                    <a:lumMod val="85000"/>
                  </a:schemeClr>
                </a:solidFill>
              </a:rPr>
              <a:t>MĚNÍ SRDCE</a:t>
            </a:r>
          </a:p>
          <a:p>
            <a:r>
              <a:rPr lang="cs-CZ" dirty="0">
                <a:solidFill>
                  <a:schemeClr val="tx1">
                    <a:lumMod val="85000"/>
                  </a:schemeClr>
                </a:solidFill>
              </a:rPr>
              <a:t>MĚNÍ EKG</a:t>
            </a:r>
          </a:p>
          <a:p>
            <a:r>
              <a:rPr lang="cs-CZ" dirty="0">
                <a:solidFill>
                  <a:schemeClr val="tx1">
                    <a:lumMod val="85000"/>
                  </a:schemeClr>
                </a:solidFill>
              </a:rPr>
              <a:t>MĚNÍ VNÍMÁNÍ NORMY</a:t>
            </a:r>
          </a:p>
        </p:txBody>
      </p:sp>
    </p:spTree>
    <p:extLst>
      <p:ext uri="{BB962C8B-B14F-4D97-AF65-F5344CB8AC3E}">
        <p14:creationId xmlns:p14="http://schemas.microsoft.com/office/powerpoint/2010/main" val="26865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0" end="0"/>
                                            </p:txEl>
                                          </p:spTgt>
                                        </p:tgtEl>
                                        <p:attrNameLst>
                                          <p:attrName>style.opacity</p:attrName>
                                        </p:attrNameLst>
                                      </p:cBhvr>
                                      <p:to>
                                        <p:strVal val="0.5"/>
                                      </p:to>
                                    </p:set>
                                    <p:animEffect filter="image" prLst="opacity: 0.5">
                                      <p:cBhvr rctx="IE">
                                        <p:cTn id="7" dur="indefinite"/>
                                        <p:tgtEl>
                                          <p:spTgt spid="5">
                                            <p:txEl>
                                              <p:pRg st="0" end="0"/>
                                            </p:txEl>
                                          </p:spTgt>
                                        </p:tgtEl>
                                      </p:cBhvr>
                                    </p:animEffect>
                                  </p:childTnLst>
                                </p:cTn>
                              </p:par>
                              <p:par>
                                <p:cTn id="8" presetID="9" presetClass="emph" presetSubtype="0" nodeType="withEffect">
                                  <p:stCondLst>
                                    <p:cond delay="900"/>
                                  </p:stCondLst>
                                  <p:childTnLst>
                                    <p:set>
                                      <p:cBhvr rctx="PPT">
                                        <p:cTn id="9" dur="indefinite"/>
                                        <p:tgtEl>
                                          <p:spTgt spid="5">
                                            <p:txEl>
                                              <p:pRg st="1" end="1"/>
                                            </p:txEl>
                                          </p:spTgt>
                                        </p:tgtEl>
                                        <p:attrNameLst>
                                          <p:attrName>style.opacity</p:attrName>
                                        </p:attrNameLst>
                                      </p:cBhvr>
                                      <p:to>
                                        <p:strVal val="0.5"/>
                                      </p:to>
                                    </p:set>
                                    <p:animEffect filter="image" prLst="opacity: 0.5">
                                      <p:cBhvr rctx="IE">
                                        <p:cTn id="10" dur="indefinite"/>
                                        <p:tgtEl>
                                          <p:spTgt spid="5">
                                            <p:txEl>
                                              <p:pRg st="1" end="1"/>
                                            </p:txEl>
                                          </p:spTgt>
                                        </p:tgtEl>
                                      </p:cBhvr>
                                    </p:animEffect>
                                  </p:childTnLst>
                                </p:cTn>
                              </p:par>
                              <p:par>
                                <p:cTn id="11" presetID="9" presetClass="emph" presetSubtype="0" nodeType="withEffect">
                                  <p:stCondLst>
                                    <p:cond delay="600"/>
                                  </p:stCondLst>
                                  <p:childTnLst>
                                    <p:set>
                                      <p:cBhvr rctx="PPT">
                                        <p:cTn id="12" dur="3200"/>
                                        <p:tgtEl>
                                          <p:spTgt spid="5">
                                            <p:txEl>
                                              <p:pRg st="2" end="2"/>
                                            </p:txEl>
                                          </p:spTgt>
                                        </p:tgtEl>
                                        <p:attrNameLst>
                                          <p:attrName>style.opacity</p:attrName>
                                        </p:attrNameLst>
                                      </p:cBhvr>
                                      <p:to>
                                        <p:strVal val="0.5"/>
                                      </p:to>
                                    </p:set>
                                    <p:animEffect filter="image" prLst="opacity: 0.5">
                                      <p:cBhvr rctx="IE">
                                        <p:cTn id="13" dur="3200"/>
                                        <p:tgtEl>
                                          <p:spTgt spid="5">
                                            <p:txEl>
                                              <p:pRg st="2" end="2"/>
                                            </p:txEl>
                                          </p:spTgt>
                                        </p:tgtEl>
                                      </p:cBhvr>
                                    </p:animEffect>
                                  </p:childTnLst>
                                </p:cTn>
                              </p:par>
                              <p:par>
                                <p:cTn id="14" presetID="9" presetClass="emph" presetSubtype="0" nodeType="withEffect">
                                  <p:stCondLst>
                                    <p:cond delay="2000"/>
                                  </p:stCondLst>
                                  <p:childTnLst>
                                    <p:set>
                                      <p:cBhvr rctx="PPT">
                                        <p:cTn id="15" dur="indefinite"/>
                                        <p:tgtEl>
                                          <p:spTgt spid="5">
                                            <p:txEl>
                                              <p:pRg st="3" end="3"/>
                                            </p:txEl>
                                          </p:spTgt>
                                        </p:tgtEl>
                                        <p:attrNameLst>
                                          <p:attrName>style.opacity</p:attrName>
                                        </p:attrNameLst>
                                      </p:cBhvr>
                                      <p:to>
                                        <p:strVal val="0.5"/>
                                      </p:to>
                                    </p:set>
                                    <p:animEffect filter="image" prLst="opacity: 0.5">
                                      <p:cBhvr rctx="IE">
                                        <p:cTn id="16" dur="indefinite"/>
                                        <p:tgtEl>
                                          <p:spTgt spid="5">
                                            <p:txEl>
                                              <p:pRg st="3" end="3"/>
                                            </p:txEl>
                                          </p:spTgt>
                                        </p:tgtEl>
                                      </p:cBhvr>
                                    </p:animEffect>
                                  </p:childTnLst>
                                </p:cTn>
                              </p:par>
                              <p:par>
                                <p:cTn id="17" presetID="9" presetClass="emph" presetSubtype="0" nodeType="withEffect">
                                  <p:stCondLst>
                                    <p:cond delay="400"/>
                                  </p:stCondLst>
                                  <p:childTnLst>
                                    <p:set>
                                      <p:cBhvr rctx="PPT">
                                        <p:cTn id="18" dur="indefinite"/>
                                        <p:tgtEl>
                                          <p:spTgt spid="5">
                                            <p:txEl>
                                              <p:pRg st="4" end="4"/>
                                            </p:txEl>
                                          </p:spTgt>
                                        </p:tgtEl>
                                        <p:attrNameLst>
                                          <p:attrName>style.opacity</p:attrName>
                                        </p:attrNameLst>
                                      </p:cBhvr>
                                      <p:to>
                                        <p:strVal val="0.5"/>
                                      </p:to>
                                    </p:set>
                                    <p:animEffect filter="image" prLst="opacity: 0.5">
                                      <p:cBhvr rctx="IE">
                                        <p:cTn id="19" dur="indefinite"/>
                                        <p:tgtEl>
                                          <p:spTgt spid="5">
                                            <p:txEl>
                                              <p:pRg st="4" end="4"/>
                                            </p:txEl>
                                          </p:spTgt>
                                        </p:tgtEl>
                                      </p:cBhvr>
                                    </p:animEffect>
                                  </p:childTnLst>
                                </p:cTn>
                              </p:par>
                              <p:par>
                                <p:cTn id="20" presetID="9" presetClass="emph" presetSubtype="0" nodeType="withEffect">
                                  <p:stCondLst>
                                    <p:cond delay="1800"/>
                                  </p:stCondLst>
                                  <p:childTnLst>
                                    <p:set>
                                      <p:cBhvr rctx="PPT">
                                        <p:cTn id="21" dur="indefinite"/>
                                        <p:tgtEl>
                                          <p:spTgt spid="5">
                                            <p:txEl>
                                              <p:pRg st="5" end="5"/>
                                            </p:txEl>
                                          </p:spTgt>
                                        </p:tgtEl>
                                        <p:attrNameLst>
                                          <p:attrName>style.opacity</p:attrName>
                                        </p:attrNameLst>
                                      </p:cBhvr>
                                      <p:to>
                                        <p:strVal val="0.5"/>
                                      </p:to>
                                    </p:set>
                                    <p:animEffect filter="image" prLst="opacity: 0.5">
                                      <p:cBhvr rctx="IE">
                                        <p:cTn id="22" dur="indefinite"/>
                                        <p:tgtEl>
                                          <p:spTgt spid="5">
                                            <p:txEl>
                                              <p:pRg st="5" end="5"/>
                                            </p:txEl>
                                          </p:spTgt>
                                        </p:tgtEl>
                                      </p:cBhvr>
                                    </p:animEffect>
                                  </p:childTnLst>
                                </p:cTn>
                              </p:par>
                              <p:par>
                                <p:cTn id="23" presetID="9" presetClass="emph" presetSubtype="0" nodeType="withEffect">
                                  <p:stCondLst>
                                    <p:cond delay="2700"/>
                                  </p:stCondLst>
                                  <p:childTnLst>
                                    <p:set>
                                      <p:cBhvr rctx="PPT">
                                        <p:cTn id="24" dur="indefinite"/>
                                        <p:tgtEl>
                                          <p:spTgt spid="5">
                                            <p:txEl>
                                              <p:pRg st="6" end="6"/>
                                            </p:txEl>
                                          </p:spTgt>
                                        </p:tgtEl>
                                        <p:attrNameLst>
                                          <p:attrName>style.opacity</p:attrName>
                                        </p:attrNameLst>
                                      </p:cBhvr>
                                      <p:to>
                                        <p:strVal val="0.5"/>
                                      </p:to>
                                    </p:set>
                                    <p:animEffect filter="image" prLst="opacity: 0.5">
                                      <p:cBhvr rctx="IE">
                                        <p:cTn id="25" dur="indefinite"/>
                                        <p:tgtEl>
                                          <p:spTgt spid="5">
                                            <p:txEl>
                                              <p:pRg st="6" end="6"/>
                                            </p:txEl>
                                          </p:spTgt>
                                        </p:tgtEl>
                                      </p:cBhvr>
                                    </p:animEffect>
                                  </p:childTnLst>
                                </p:cTn>
                              </p:par>
                              <p:par>
                                <p:cTn id="26" presetID="9" presetClass="emph" presetSubtype="0" nodeType="withEffect">
                                  <p:stCondLst>
                                    <p:cond delay="2100"/>
                                  </p:stCondLst>
                                  <p:childTnLst>
                                    <p:set>
                                      <p:cBhvr rctx="PPT">
                                        <p:cTn id="27" dur="indefinite"/>
                                        <p:tgtEl>
                                          <p:spTgt spid="5">
                                            <p:txEl>
                                              <p:pRg st="7" end="7"/>
                                            </p:txEl>
                                          </p:spTgt>
                                        </p:tgtEl>
                                        <p:attrNameLst>
                                          <p:attrName>style.opacity</p:attrName>
                                        </p:attrNameLst>
                                      </p:cBhvr>
                                      <p:to>
                                        <p:strVal val="0.5"/>
                                      </p:to>
                                    </p:set>
                                    <p:animEffect filter="image" prLst="opacity: 0.5">
                                      <p:cBhvr rctx="IE">
                                        <p:cTn id="28" dur="indefinite"/>
                                        <p:tgtEl>
                                          <p:spTgt spid="5">
                                            <p:txEl>
                                              <p:pRg st="7" end="7"/>
                                            </p:txEl>
                                          </p:spTgt>
                                        </p:tgtEl>
                                      </p:cBhvr>
                                    </p:animEffect>
                                  </p:childTnLst>
                                </p:cTn>
                              </p:par>
                              <p:par>
                                <p:cTn id="29" presetID="9" presetClass="emph" presetSubtype="0" nodeType="withEffect">
                                  <p:stCondLst>
                                    <p:cond delay="1800"/>
                                  </p:stCondLst>
                                  <p:childTnLst>
                                    <p:set>
                                      <p:cBhvr rctx="PPT">
                                        <p:cTn id="30" dur="100"/>
                                        <p:tgtEl>
                                          <p:spTgt spid="5">
                                            <p:txEl>
                                              <p:pRg st="8" end="8"/>
                                            </p:txEl>
                                          </p:spTgt>
                                        </p:tgtEl>
                                        <p:attrNameLst>
                                          <p:attrName>style.opacity</p:attrName>
                                        </p:attrNameLst>
                                      </p:cBhvr>
                                      <p:to>
                                        <p:strVal val="0.5"/>
                                      </p:to>
                                    </p:set>
                                    <p:animEffect filter="image" prLst="opacity: 0.5">
                                      <p:cBhvr rctx="IE">
                                        <p:cTn id="31" dur="100"/>
                                        <p:tgtEl>
                                          <p:spTgt spid="5">
                                            <p:txEl>
                                              <p:pRg st="8" end="8"/>
                                            </p:txEl>
                                          </p:spTgt>
                                        </p:tgtEl>
                                      </p:cBhvr>
                                    </p:animEffect>
                                  </p:childTnLst>
                                </p:cTn>
                              </p:par>
                              <p:par>
                                <p:cTn id="32" presetID="9" presetClass="emph" presetSubtype="0" nodeType="withEffect">
                                  <p:stCondLst>
                                    <p:cond delay="2300"/>
                                  </p:stCondLst>
                                  <p:childTnLst>
                                    <p:set>
                                      <p:cBhvr rctx="PPT">
                                        <p:cTn id="33" dur="indefinite"/>
                                        <p:tgtEl>
                                          <p:spTgt spid="5">
                                            <p:txEl>
                                              <p:pRg st="9" end="9"/>
                                            </p:txEl>
                                          </p:spTgt>
                                        </p:tgtEl>
                                        <p:attrNameLst>
                                          <p:attrName>style.opacity</p:attrName>
                                        </p:attrNameLst>
                                      </p:cBhvr>
                                      <p:to>
                                        <p:strVal val="0.5"/>
                                      </p:to>
                                    </p:set>
                                    <p:animEffect filter="image" prLst="opacity: 0.5">
                                      <p:cBhvr rctx="IE">
                                        <p:cTn id="34" dur="indefinite"/>
                                        <p:tgtEl>
                                          <p:spTgt spid="5">
                                            <p:txEl>
                                              <p:pRg st="9" end="9"/>
                                            </p:txEl>
                                          </p:spTgt>
                                        </p:tgtEl>
                                      </p:cBhvr>
                                    </p:animEffect>
                                  </p:childTnLst>
                                </p:cTn>
                              </p:par>
                              <p:par>
                                <p:cTn id="35" presetID="9" presetClass="emph" presetSubtype="0" nodeType="withEffect">
                                  <p:stCondLst>
                                    <p:cond delay="3800"/>
                                  </p:stCondLst>
                                  <p:childTnLst>
                                    <p:set>
                                      <p:cBhvr rctx="PPT">
                                        <p:cTn id="36" dur="indefinite"/>
                                        <p:tgtEl>
                                          <p:spTgt spid="5">
                                            <p:txEl>
                                              <p:pRg st="10" end="10"/>
                                            </p:txEl>
                                          </p:spTgt>
                                        </p:tgtEl>
                                        <p:attrNameLst>
                                          <p:attrName>style.opacity</p:attrName>
                                        </p:attrNameLst>
                                      </p:cBhvr>
                                      <p:to>
                                        <p:strVal val="0.5"/>
                                      </p:to>
                                    </p:set>
                                    <p:animEffect filter="image" prLst="opacity: 0.5">
                                      <p:cBhvr rctx="IE">
                                        <p:cTn id="37" dur="indefinite"/>
                                        <p:tgtEl>
                                          <p:spTgt spid="5">
                                            <p:txEl>
                                              <p:pRg st="10" end="10"/>
                                            </p:txEl>
                                          </p:spTgt>
                                        </p:tgtEl>
                                      </p:cBhvr>
                                    </p:animEffect>
                                  </p:childTnLst>
                                </p:cTn>
                              </p:par>
                              <p:par>
                                <p:cTn id="38" presetID="9" presetClass="emph" presetSubtype="0" nodeType="withEffect">
                                  <p:stCondLst>
                                    <p:cond delay="3200"/>
                                  </p:stCondLst>
                                  <p:childTnLst>
                                    <p:set>
                                      <p:cBhvr rctx="PPT">
                                        <p:cTn id="39" dur="indefinite"/>
                                        <p:tgtEl>
                                          <p:spTgt spid="5">
                                            <p:txEl>
                                              <p:pRg st="11" end="11"/>
                                            </p:txEl>
                                          </p:spTgt>
                                        </p:tgtEl>
                                        <p:attrNameLst>
                                          <p:attrName>style.opacity</p:attrName>
                                        </p:attrNameLst>
                                      </p:cBhvr>
                                      <p:to>
                                        <p:strVal val="0.5"/>
                                      </p:to>
                                    </p:set>
                                    <p:animEffect filter="image" prLst="opacity: 0.5">
                                      <p:cBhvr rctx="IE">
                                        <p:cTn id="40" dur="indefinite"/>
                                        <p:tgtEl>
                                          <p:spTgt spid="5">
                                            <p:txEl>
                                              <p:pRg st="11" end="11"/>
                                            </p:txEl>
                                          </p:spTgt>
                                        </p:tgtEl>
                                      </p:cBhvr>
                                    </p:animEffect>
                                  </p:childTnLst>
                                </p:cTn>
                              </p:par>
                              <p:par>
                                <p:cTn id="41" presetID="9" presetClass="emph" presetSubtype="0" nodeType="withEffect">
                                  <p:stCondLst>
                                    <p:cond delay="3000"/>
                                  </p:stCondLst>
                                  <p:childTnLst>
                                    <p:set>
                                      <p:cBhvr rctx="PPT">
                                        <p:cTn id="42" dur="indefinite"/>
                                        <p:tgtEl>
                                          <p:spTgt spid="5">
                                            <p:txEl>
                                              <p:pRg st="12" end="12"/>
                                            </p:txEl>
                                          </p:spTgt>
                                        </p:tgtEl>
                                        <p:attrNameLst>
                                          <p:attrName>style.opacity</p:attrName>
                                        </p:attrNameLst>
                                      </p:cBhvr>
                                      <p:to>
                                        <p:strVal val="0.5"/>
                                      </p:to>
                                    </p:set>
                                    <p:animEffect filter="image" prLst="opacity: 0.5">
                                      <p:cBhvr rctx="IE">
                                        <p:cTn id="43" dur="indefinite"/>
                                        <p:tgtEl>
                                          <p:spTgt spid="5">
                                            <p:txEl>
                                              <p:pRg st="12" end="12"/>
                                            </p:txEl>
                                          </p:spTgt>
                                        </p:tgtEl>
                                      </p:cBhvr>
                                    </p:animEffect>
                                  </p:childTnLst>
                                </p:cTn>
                              </p:par>
                              <p:par>
                                <p:cTn id="44" presetID="9" presetClass="emph" presetSubtype="0" nodeType="withEffect">
                                  <p:stCondLst>
                                    <p:cond delay="3700"/>
                                  </p:stCondLst>
                                  <p:childTnLst>
                                    <p:set>
                                      <p:cBhvr rctx="PPT">
                                        <p:cTn id="45" dur="indefinite"/>
                                        <p:tgtEl>
                                          <p:spTgt spid="5">
                                            <p:txEl>
                                              <p:pRg st="13" end="13"/>
                                            </p:txEl>
                                          </p:spTgt>
                                        </p:tgtEl>
                                        <p:attrNameLst>
                                          <p:attrName>style.opacity</p:attrName>
                                        </p:attrNameLst>
                                      </p:cBhvr>
                                      <p:to>
                                        <p:strVal val="0.5"/>
                                      </p:to>
                                    </p:set>
                                    <p:animEffect filter="image" prLst="opacity: 0.5">
                                      <p:cBhvr rctx="IE">
                                        <p:cTn id="46" dur="indefinite"/>
                                        <p:tgtEl>
                                          <p:spTgt spid="5">
                                            <p:txEl>
                                              <p:pRg st="13" end="13"/>
                                            </p:txEl>
                                          </p:spTgt>
                                        </p:tgtEl>
                                      </p:cBhvr>
                                    </p:animEffect>
                                  </p:childTnLst>
                                </p:cTn>
                              </p:par>
                              <p:par>
                                <p:cTn id="47" presetID="9" presetClass="emph" presetSubtype="0" nodeType="withEffect">
                                  <p:stCondLst>
                                    <p:cond delay="2000"/>
                                  </p:stCondLst>
                                  <p:childTnLst>
                                    <p:set>
                                      <p:cBhvr rctx="PPT">
                                        <p:cTn id="48" dur="100"/>
                                        <p:tgtEl>
                                          <p:spTgt spid="5">
                                            <p:txEl>
                                              <p:pRg st="14" end="14"/>
                                            </p:txEl>
                                          </p:spTgt>
                                        </p:tgtEl>
                                        <p:attrNameLst>
                                          <p:attrName>style.opacity</p:attrName>
                                        </p:attrNameLst>
                                      </p:cBhvr>
                                      <p:to>
                                        <p:strVal val="0.5"/>
                                      </p:to>
                                    </p:set>
                                    <p:animEffect filter="image" prLst="opacity: 0.5">
                                      <p:cBhvr rctx="IE">
                                        <p:cTn id="49" dur="100"/>
                                        <p:tgtEl>
                                          <p:spTgt spid="5">
                                            <p:txEl>
                                              <p:pRg st="14" end="14"/>
                                            </p:txEl>
                                          </p:spTgt>
                                        </p:tgtEl>
                                      </p:cBhvr>
                                    </p:animEffect>
                                  </p:childTnLst>
                                </p:cTn>
                              </p:par>
                              <p:par>
                                <p:cTn id="50" presetID="9" presetClass="emph" presetSubtype="0" nodeType="withEffect">
                                  <p:stCondLst>
                                    <p:cond delay="2900"/>
                                  </p:stCondLst>
                                  <p:childTnLst>
                                    <p:set>
                                      <p:cBhvr rctx="PPT">
                                        <p:cTn id="51" dur="indefinite"/>
                                        <p:tgtEl>
                                          <p:spTgt spid="5">
                                            <p:txEl>
                                              <p:pRg st="15" end="15"/>
                                            </p:txEl>
                                          </p:spTgt>
                                        </p:tgtEl>
                                        <p:attrNameLst>
                                          <p:attrName>style.opacity</p:attrName>
                                        </p:attrNameLst>
                                      </p:cBhvr>
                                      <p:to>
                                        <p:strVal val="0.5"/>
                                      </p:to>
                                    </p:set>
                                    <p:animEffect filter="image" prLst="opacity: 0.5">
                                      <p:cBhvr rctx="IE">
                                        <p:cTn id="52" dur="indefinite"/>
                                        <p:tgtEl>
                                          <p:spTgt spid="5">
                                            <p:txEl>
                                              <p:pRg st="15" end="15"/>
                                            </p:txEl>
                                          </p:spTgt>
                                        </p:tgtEl>
                                      </p:cBhvr>
                                    </p:animEffect>
                                  </p:childTnLst>
                                </p:cTn>
                              </p:par>
                              <p:par>
                                <p:cTn id="53" presetID="9" presetClass="emph" presetSubtype="0" nodeType="withEffect">
                                  <p:stCondLst>
                                    <p:cond delay="5000"/>
                                  </p:stCondLst>
                                  <p:childTnLst>
                                    <p:set>
                                      <p:cBhvr rctx="PPT">
                                        <p:cTn id="54" dur="indefinite"/>
                                        <p:tgtEl>
                                          <p:spTgt spid="5">
                                            <p:txEl>
                                              <p:pRg st="16" end="16"/>
                                            </p:txEl>
                                          </p:spTgt>
                                        </p:tgtEl>
                                        <p:attrNameLst>
                                          <p:attrName>style.opacity</p:attrName>
                                        </p:attrNameLst>
                                      </p:cBhvr>
                                      <p:to>
                                        <p:strVal val="0.5"/>
                                      </p:to>
                                    </p:set>
                                    <p:animEffect filter="image" prLst="opacity: 0.5">
                                      <p:cBhvr rctx="IE">
                                        <p:cTn id="55" dur="indefinite"/>
                                        <p:tgtEl>
                                          <p:spTgt spid="5">
                                            <p:txEl>
                                              <p:pRg st="16" end="16"/>
                                            </p:txEl>
                                          </p:spTgt>
                                        </p:tgtEl>
                                      </p:cBhvr>
                                    </p:animEffect>
                                  </p:childTnLst>
                                </p:cTn>
                              </p:par>
                              <p:par>
                                <p:cTn id="56" presetID="9" presetClass="emph" presetSubtype="0" nodeType="withEffect">
                                  <p:stCondLst>
                                    <p:cond delay="5000"/>
                                  </p:stCondLst>
                                  <p:childTnLst>
                                    <p:set>
                                      <p:cBhvr rctx="PPT">
                                        <p:cTn id="57" dur="indefinite"/>
                                        <p:tgtEl>
                                          <p:spTgt spid="5">
                                            <p:txEl>
                                              <p:pRg st="22" end="22"/>
                                            </p:txEl>
                                          </p:spTgt>
                                        </p:tgtEl>
                                        <p:attrNameLst>
                                          <p:attrName>style.opacity</p:attrName>
                                        </p:attrNameLst>
                                      </p:cBhvr>
                                      <p:to>
                                        <p:strVal val="0.5"/>
                                      </p:to>
                                    </p:set>
                                    <p:animEffect filter="image" prLst="opacity: 0.5">
                                      <p:cBhvr rctx="IE">
                                        <p:cTn id="58" dur="indefinite"/>
                                        <p:tgtEl>
                                          <p:spTgt spid="5">
                                            <p:txEl>
                                              <p:pRg st="22" end="22"/>
                                            </p:txEl>
                                          </p:spTgt>
                                        </p:tgtEl>
                                      </p:cBhvr>
                                    </p:animEffect>
                                  </p:childTnLst>
                                </p:cTn>
                              </p:par>
                              <p:par>
                                <p:cTn id="59" presetID="9" presetClass="emph" presetSubtype="0" nodeType="withEffect">
                                  <p:stCondLst>
                                    <p:cond delay="3800"/>
                                  </p:stCondLst>
                                  <p:childTnLst>
                                    <p:set>
                                      <p:cBhvr rctx="PPT">
                                        <p:cTn id="60" dur="indefinite"/>
                                        <p:tgtEl>
                                          <p:spTgt spid="5">
                                            <p:txEl>
                                              <p:pRg st="17" end="17"/>
                                            </p:txEl>
                                          </p:spTgt>
                                        </p:tgtEl>
                                        <p:attrNameLst>
                                          <p:attrName>style.opacity</p:attrName>
                                        </p:attrNameLst>
                                      </p:cBhvr>
                                      <p:to>
                                        <p:strVal val="0.5"/>
                                      </p:to>
                                    </p:set>
                                    <p:animEffect filter="image" prLst="opacity: 0.5">
                                      <p:cBhvr rctx="IE">
                                        <p:cTn id="61" dur="indefinite"/>
                                        <p:tgtEl>
                                          <p:spTgt spid="5">
                                            <p:txEl>
                                              <p:pRg st="17" end="17"/>
                                            </p:txEl>
                                          </p:spTgt>
                                        </p:tgtEl>
                                      </p:cBhvr>
                                    </p:animEffect>
                                  </p:childTnLst>
                                </p:cTn>
                              </p:par>
                              <p:par>
                                <p:cTn id="62" presetID="9" presetClass="emph" presetSubtype="0" nodeType="withEffect">
                                  <p:stCondLst>
                                    <p:cond delay="3300"/>
                                  </p:stCondLst>
                                  <p:childTnLst>
                                    <p:set>
                                      <p:cBhvr rctx="PPT">
                                        <p:cTn id="63" dur="indefinite"/>
                                        <p:tgtEl>
                                          <p:spTgt spid="5">
                                            <p:txEl>
                                              <p:pRg st="18" end="18"/>
                                            </p:txEl>
                                          </p:spTgt>
                                        </p:tgtEl>
                                        <p:attrNameLst>
                                          <p:attrName>style.opacity</p:attrName>
                                        </p:attrNameLst>
                                      </p:cBhvr>
                                      <p:to>
                                        <p:strVal val="0.5"/>
                                      </p:to>
                                    </p:set>
                                    <p:animEffect filter="image" prLst="opacity: 0.5">
                                      <p:cBhvr rctx="IE">
                                        <p:cTn id="64" dur="indefinite"/>
                                        <p:tgtEl>
                                          <p:spTgt spid="5">
                                            <p:txEl>
                                              <p:pRg st="18" end="18"/>
                                            </p:txEl>
                                          </p:spTgt>
                                        </p:tgtEl>
                                      </p:cBhvr>
                                    </p:animEffect>
                                  </p:childTnLst>
                                </p:cTn>
                              </p:par>
                              <p:par>
                                <p:cTn id="65" presetID="9" presetClass="emph" presetSubtype="0" nodeType="withEffect">
                                  <p:stCondLst>
                                    <p:cond delay="3700"/>
                                  </p:stCondLst>
                                  <p:childTnLst>
                                    <p:set>
                                      <p:cBhvr rctx="PPT">
                                        <p:cTn id="66" dur="indefinite"/>
                                        <p:tgtEl>
                                          <p:spTgt spid="5">
                                            <p:txEl>
                                              <p:pRg st="19" end="19"/>
                                            </p:txEl>
                                          </p:spTgt>
                                        </p:tgtEl>
                                        <p:attrNameLst>
                                          <p:attrName>style.opacity</p:attrName>
                                        </p:attrNameLst>
                                      </p:cBhvr>
                                      <p:to>
                                        <p:strVal val="0.5"/>
                                      </p:to>
                                    </p:set>
                                    <p:animEffect filter="image" prLst="opacity: 0.5">
                                      <p:cBhvr rctx="IE">
                                        <p:cTn id="67" dur="indefinite"/>
                                        <p:tgtEl>
                                          <p:spTgt spid="5">
                                            <p:txEl>
                                              <p:pRg st="19" end="19"/>
                                            </p:txEl>
                                          </p:spTgt>
                                        </p:tgtEl>
                                      </p:cBhvr>
                                    </p:animEffect>
                                  </p:childTnLst>
                                </p:cTn>
                              </p:par>
                              <p:par>
                                <p:cTn id="68" presetID="9" presetClass="emph" presetSubtype="0" nodeType="withEffect">
                                  <p:stCondLst>
                                    <p:cond delay="4500"/>
                                  </p:stCondLst>
                                  <p:childTnLst>
                                    <p:set>
                                      <p:cBhvr rctx="PPT">
                                        <p:cTn id="69" dur="indefinite"/>
                                        <p:tgtEl>
                                          <p:spTgt spid="5">
                                            <p:txEl>
                                              <p:pRg st="20" end="20"/>
                                            </p:txEl>
                                          </p:spTgt>
                                        </p:tgtEl>
                                        <p:attrNameLst>
                                          <p:attrName>style.opacity</p:attrName>
                                        </p:attrNameLst>
                                      </p:cBhvr>
                                      <p:to>
                                        <p:strVal val="0.5"/>
                                      </p:to>
                                    </p:set>
                                    <p:animEffect filter="image" prLst="opacity: 0.5">
                                      <p:cBhvr rctx="IE">
                                        <p:cTn id="70" dur="indefinite"/>
                                        <p:tgtEl>
                                          <p:spTgt spid="5">
                                            <p:txEl>
                                              <p:pRg st="20" end="20"/>
                                            </p:txEl>
                                          </p:spTgt>
                                        </p:tgtEl>
                                      </p:cBhvr>
                                    </p:animEffect>
                                  </p:childTnLst>
                                </p:cTn>
                              </p:par>
                              <p:par>
                                <p:cTn id="71" presetID="9" presetClass="emph" presetSubtype="0" nodeType="withEffect">
                                  <p:stCondLst>
                                    <p:cond delay="3500"/>
                                  </p:stCondLst>
                                  <p:childTnLst>
                                    <p:set>
                                      <p:cBhvr rctx="PPT">
                                        <p:cTn id="72" dur="indefinite"/>
                                        <p:tgtEl>
                                          <p:spTgt spid="5">
                                            <p:txEl>
                                              <p:pRg st="21" end="21"/>
                                            </p:txEl>
                                          </p:spTgt>
                                        </p:tgtEl>
                                        <p:attrNameLst>
                                          <p:attrName>style.opacity</p:attrName>
                                        </p:attrNameLst>
                                      </p:cBhvr>
                                      <p:to>
                                        <p:strVal val="0.5"/>
                                      </p:to>
                                    </p:set>
                                    <p:animEffect filter="image" prLst="opacity: 0.5">
                                      <p:cBhvr rctx="IE">
                                        <p:cTn id="73" dur="indefinite"/>
                                        <p:tgtEl>
                                          <p:spTgt spid="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923330"/>
          </a:xfrm>
          <a:prstGeom prst="rect">
            <a:avLst/>
          </a:prstGeom>
          <a:noFill/>
        </p:spPr>
        <p:txBody>
          <a:bodyPr wrap="square" rtlCol="0">
            <a:spAutoFit/>
          </a:bodyPr>
          <a:lstStyle/>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sp>
        <p:nvSpPr>
          <p:cNvPr id="3" name="TextovéPole 2"/>
          <p:cNvSpPr txBox="1"/>
          <p:nvPr/>
        </p:nvSpPr>
        <p:spPr>
          <a:xfrm>
            <a:off x="7632226" y="428255"/>
            <a:ext cx="3954243" cy="4524315"/>
          </a:xfrm>
          <a:prstGeom prst="rect">
            <a:avLst/>
          </a:prstGeom>
          <a:noFill/>
        </p:spPr>
        <p:txBody>
          <a:bodyPr wrap="square" rtlCol="0">
            <a:spAutoFit/>
          </a:bodyPr>
          <a:lstStyle/>
          <a:p>
            <a:r>
              <a:rPr lang="cs-CZ" sz="2800" dirty="0"/>
              <a:t>„ </a:t>
            </a:r>
            <a:r>
              <a:rPr lang="en-US" sz="2800" dirty="0"/>
              <a:t>The combination of </a:t>
            </a:r>
            <a:r>
              <a:rPr lang="en-US" sz="2800" dirty="0">
                <a:solidFill>
                  <a:srgbClr val="FF0000"/>
                </a:solidFill>
              </a:rPr>
              <a:t>J-point elevation </a:t>
            </a:r>
            <a:r>
              <a:rPr lang="en-US" sz="2800" dirty="0"/>
              <a:t>and </a:t>
            </a:r>
            <a:r>
              <a:rPr lang="en-US" sz="2800" dirty="0">
                <a:solidFill>
                  <a:srgbClr val="FF0000"/>
                </a:solidFill>
              </a:rPr>
              <a:t>TWI</a:t>
            </a:r>
            <a:r>
              <a:rPr lang="en-US" sz="2800" dirty="0"/>
              <a:t> confined to lead V1-V4 offers the potential for an accurate </a:t>
            </a:r>
            <a:r>
              <a:rPr lang="en-US" sz="3600" b="1" dirty="0"/>
              <a:t>differentiation</a:t>
            </a:r>
            <a:r>
              <a:rPr lang="en-US" sz="2800" dirty="0"/>
              <a:t> between 'physiologic' and '</a:t>
            </a:r>
            <a:r>
              <a:rPr lang="en-US" sz="2800" dirty="0" err="1"/>
              <a:t>cardiomyopathic</a:t>
            </a:r>
            <a:r>
              <a:rPr lang="en-US" sz="2800" dirty="0"/>
              <a:t>‚</a:t>
            </a:r>
            <a:r>
              <a:rPr lang="cs-CZ" sz="2800" dirty="0"/>
              <a:t> „</a:t>
            </a:r>
          </a:p>
        </p:txBody>
      </p:sp>
      <p:pic>
        <p:nvPicPr>
          <p:cNvPr id="6" name="Obrázek 5"/>
          <p:cNvPicPr>
            <a:picLocks noChangeAspect="1"/>
          </p:cNvPicPr>
          <p:nvPr/>
        </p:nvPicPr>
        <p:blipFill rotWithShape="1">
          <a:blip r:embed="rId4"/>
          <a:srcRect l="17579" t="28533" r="18164" b="22283"/>
          <a:stretch/>
        </p:blipFill>
        <p:spPr>
          <a:xfrm>
            <a:off x="358219" y="586941"/>
            <a:ext cx="7004483" cy="4109476"/>
          </a:xfrm>
          <a:prstGeom prst="rect">
            <a:avLst/>
          </a:prstGeom>
        </p:spPr>
      </p:pic>
    </p:spTree>
    <p:extLst>
      <p:ext uri="{BB962C8B-B14F-4D97-AF65-F5344CB8AC3E}">
        <p14:creationId xmlns:p14="http://schemas.microsoft.com/office/powerpoint/2010/main" val="38609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pic>
        <p:nvPicPr>
          <p:cNvPr id="8" name="Obrázek 7">
            <a:extLst>
              <a:ext uri="{FF2B5EF4-FFF2-40B4-BE49-F238E27FC236}">
                <a16:creationId xmlns:a16="http://schemas.microsoft.com/office/drawing/2014/main" id="{5DB7AFDF-3EA8-4D67-BF24-D013AB1642AA}"/>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1026" name="Picture 2" descr="Výsledek obrázku pro ecg TWi black athle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432898"/>
            <a:ext cx="7276583" cy="4007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ecg TWin a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82" y="1583736"/>
            <a:ext cx="8169093" cy="3858111"/>
          </a:xfrm>
          <a:prstGeom prst="rect">
            <a:avLst/>
          </a:prstGeom>
          <a:noFill/>
          <a:extLst>
            <a:ext uri="{909E8E84-426E-40DD-AFC4-6F175D3DCCD1}">
              <a14:hiddenFill xmlns:a14="http://schemas.microsoft.com/office/drawing/2010/main">
                <a:solidFill>
                  <a:srgbClr val="FFFFFF"/>
                </a:solidFill>
              </a14:hiddenFill>
            </a:ext>
          </a:extLst>
        </p:spPr>
      </p:pic>
      <p:sp>
        <p:nvSpPr>
          <p:cNvPr id="13" name="Ovál 12"/>
          <p:cNvSpPr/>
          <p:nvPr/>
        </p:nvSpPr>
        <p:spPr>
          <a:xfrm>
            <a:off x="4235085" y="2028870"/>
            <a:ext cx="543697" cy="5313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p:cNvSpPr/>
          <p:nvPr/>
        </p:nvSpPr>
        <p:spPr>
          <a:xfrm>
            <a:off x="4199447" y="4822316"/>
            <a:ext cx="543697" cy="5313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p:cNvSpPr/>
          <p:nvPr/>
        </p:nvSpPr>
        <p:spPr>
          <a:xfrm>
            <a:off x="4198731" y="3408040"/>
            <a:ext cx="543697" cy="5313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p:cNvSpPr/>
          <p:nvPr/>
        </p:nvSpPr>
        <p:spPr>
          <a:xfrm>
            <a:off x="6839959" y="2028870"/>
            <a:ext cx="543697" cy="5313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2711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425399" y="428255"/>
            <a:ext cx="6360883" cy="3200876"/>
          </a:xfrm>
          <a:prstGeom prst="rect">
            <a:avLst/>
          </a:prstGeom>
          <a:noFill/>
        </p:spPr>
        <p:txBody>
          <a:bodyPr wrap="square" rtlCol="0">
            <a:spAutoFit/>
          </a:bodyPr>
          <a:lstStyle/>
          <a:p>
            <a:r>
              <a:rPr lang="cs-CZ" sz="4000" dirty="0"/>
              <a:t>ST deprese</a:t>
            </a:r>
          </a:p>
          <a:p>
            <a:pPr marL="342900" indent="-342900">
              <a:buFont typeface="+mj-lt"/>
              <a:buAutoNum type="arabicPeriod"/>
            </a:pPr>
            <a:r>
              <a:rPr lang="cs-CZ" dirty="0"/>
              <a:t>Více než 0,5 mm ( 0,05mV) v dvou a více svodech</a:t>
            </a:r>
          </a:p>
          <a:p>
            <a:pPr marL="342900" indent="-342900">
              <a:buFont typeface="Arial" panose="020B0604020202020204" pitchFamily="34" charset="0"/>
              <a:buChar char="•"/>
            </a:pPr>
            <a:r>
              <a:rPr lang="cs-CZ" dirty="0"/>
              <a:t>Pro PC nejobtížněji hodnotitelné, nejčastější chyby automatických systémů</a:t>
            </a:r>
          </a:p>
          <a:p>
            <a:pPr marL="342900" indent="-342900">
              <a:buFont typeface="Arial" panose="020B0604020202020204" pitchFamily="34" charset="0"/>
              <a:buChar char="•"/>
            </a:pPr>
            <a:r>
              <a:rPr lang="cs-CZ" dirty="0"/>
              <a:t>Velmi těsná korelace k strukturálním patologiím</a:t>
            </a:r>
          </a:p>
          <a:p>
            <a:r>
              <a:rPr lang="cs-CZ" dirty="0"/>
              <a:t>	</a:t>
            </a:r>
            <a:r>
              <a:rPr lang="cs-CZ" dirty="0">
                <a:solidFill>
                  <a:schemeClr val="tx1">
                    <a:lumMod val="65000"/>
                  </a:schemeClr>
                </a:solidFill>
              </a:rPr>
              <a:t>( </a:t>
            </a:r>
            <a:r>
              <a:rPr lang="cs-CZ" dirty="0" err="1">
                <a:solidFill>
                  <a:schemeClr val="tx1">
                    <a:lumMod val="65000"/>
                  </a:schemeClr>
                </a:solidFill>
              </a:rPr>
              <a:t>Haghjoo</a:t>
            </a:r>
            <a:r>
              <a:rPr lang="cs-CZ" dirty="0">
                <a:solidFill>
                  <a:schemeClr val="tx1">
                    <a:lumMod val="65000"/>
                  </a:schemeClr>
                </a:solidFill>
              </a:rPr>
              <a:t> et al In . </a:t>
            </a:r>
            <a:r>
              <a:rPr lang="cs-CZ" dirty="0" err="1">
                <a:solidFill>
                  <a:schemeClr val="tx1">
                    <a:lumMod val="65000"/>
                  </a:schemeClr>
                </a:solidFill>
              </a:rPr>
              <a:t>Europace</a:t>
            </a:r>
            <a:r>
              <a:rPr lang="cs-CZ" dirty="0">
                <a:solidFill>
                  <a:schemeClr val="tx1">
                    <a:lumMod val="65000"/>
                  </a:schemeClr>
                </a:solidFill>
              </a:rPr>
              <a:t>. 2009;11)</a:t>
            </a:r>
          </a:p>
          <a:p>
            <a:pPr marL="285750" indent="-285750">
              <a:buFont typeface="Arial" panose="020B0604020202020204" pitchFamily="34" charset="0"/>
              <a:buChar char="•"/>
            </a:pPr>
            <a:r>
              <a:rPr lang="cs-CZ" dirty="0"/>
              <a:t>Není korelace STD a atletické srdce</a:t>
            </a:r>
            <a:endParaRPr lang="en-US" dirty="0"/>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8" name="Picture 4" descr="https://d1vzuwdl7rxiz0.cloudfront.net/content/ehj/32/18/2304/F2.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48888" t="55144"/>
          <a:stretch/>
        </p:blipFill>
        <p:spPr bwMode="auto">
          <a:xfrm>
            <a:off x="358219" y="1223319"/>
            <a:ext cx="8148830" cy="401149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AC5DAD47-990F-4E66-A10C-741DA0788037}"/>
              </a:ext>
            </a:extLst>
          </p:cNvPr>
          <p:cNvPicPr>
            <a:picLocks noChangeAspect="1"/>
          </p:cNvPicPr>
          <p:nvPr/>
        </p:nvPicPr>
        <p:blipFill rotWithShape="1">
          <a:blip r:embed="rId5"/>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1090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425399" y="428255"/>
            <a:ext cx="6360883" cy="2923877"/>
          </a:xfrm>
          <a:prstGeom prst="rect">
            <a:avLst/>
          </a:prstGeom>
          <a:noFill/>
        </p:spPr>
        <p:txBody>
          <a:bodyPr wrap="square" rtlCol="0">
            <a:spAutoFit/>
          </a:bodyPr>
          <a:lstStyle/>
          <a:p>
            <a:r>
              <a:rPr lang="cs-CZ" sz="4000" dirty="0"/>
              <a:t>Patologické Q</a:t>
            </a:r>
          </a:p>
          <a:p>
            <a:pPr marL="742950" indent="-742950">
              <a:buFont typeface="+mj-lt"/>
              <a:buAutoNum type="arabicPeriod"/>
            </a:pPr>
            <a:r>
              <a:rPr lang="cs-CZ" dirty="0"/>
              <a:t>Delší než 40 </a:t>
            </a:r>
            <a:r>
              <a:rPr lang="cs-CZ" dirty="0" err="1"/>
              <a:t>ms</a:t>
            </a:r>
            <a:r>
              <a:rPr lang="cs-CZ" dirty="0"/>
              <a:t> a/nebo hlubší než 25 % vlny R v souvisejících svodech</a:t>
            </a:r>
          </a:p>
          <a:p>
            <a:pPr marL="742950" indent="-742950">
              <a:buFont typeface="+mj-lt"/>
              <a:buAutoNum type="arabicPeriod"/>
            </a:pPr>
            <a:r>
              <a:rPr lang="cs-CZ" dirty="0" err="1"/>
              <a:t>Kriterium</a:t>
            </a:r>
            <a:r>
              <a:rPr lang="cs-CZ" dirty="0"/>
              <a:t> hlubší než 3 mm málo specifické, neužívat</a:t>
            </a:r>
          </a:p>
          <a:p>
            <a:pPr marL="342900" indent="-342900">
              <a:buFont typeface="Arial" panose="020B0604020202020204" pitchFamily="34" charset="0"/>
              <a:buChar char="•"/>
            </a:pPr>
            <a:r>
              <a:rPr lang="cs-CZ" dirty="0"/>
              <a:t>Mimořádně silná asociace s KMP</a:t>
            </a:r>
          </a:p>
          <a:p>
            <a:pPr marL="342900" indent="-342900">
              <a:buFont typeface="Arial" panose="020B0604020202020204" pitchFamily="34" charset="0"/>
              <a:buChar char="•"/>
            </a:pPr>
            <a:r>
              <a:rPr lang="cs-CZ" dirty="0"/>
              <a:t>Pozor na polohu EKG svodů, zvláště u žen, vyšší naložení dělá Q V1-2</a:t>
            </a:r>
            <a:endParaRPr lang="en-US" dirty="0"/>
          </a:p>
          <a:p>
            <a:pPr marL="285750" indent="-285750">
              <a:buFont typeface="Arial" panose="020B0604020202020204" pitchFamily="34" charset="0"/>
              <a:buChar char="•"/>
            </a:pPr>
            <a:endParaRPr lang="cs-CZ" dirty="0"/>
          </a:p>
        </p:txBody>
      </p:sp>
      <p:pic>
        <p:nvPicPr>
          <p:cNvPr id="8" name="Picture 3" descr="http://img.medscape.com/article/778/364/778364-fig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087395"/>
            <a:ext cx="6733158" cy="4333129"/>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E271FD70-A525-4273-9637-AF43C6152CBE}"/>
              </a:ext>
            </a:extLst>
          </p:cNvPr>
          <p:cNvPicPr>
            <a:picLocks noChangeAspect="1"/>
          </p:cNvPicPr>
          <p:nvPr/>
        </p:nvPicPr>
        <p:blipFill rotWithShape="1">
          <a:blip r:embed="rId5"/>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4920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7" name="TextovéPole 6"/>
          <p:cNvSpPr txBox="1"/>
          <p:nvPr/>
        </p:nvSpPr>
        <p:spPr>
          <a:xfrm>
            <a:off x="459904" y="780125"/>
            <a:ext cx="7294535" cy="2092881"/>
          </a:xfrm>
          <a:prstGeom prst="rect">
            <a:avLst/>
          </a:prstGeom>
          <a:noFill/>
        </p:spPr>
        <p:txBody>
          <a:bodyPr wrap="square" rtlCol="0">
            <a:spAutoFit/>
          </a:bodyPr>
          <a:lstStyle/>
          <a:p>
            <a:r>
              <a:rPr lang="cs-CZ" sz="4000" dirty="0"/>
              <a:t>LBBB</a:t>
            </a:r>
          </a:p>
          <a:p>
            <a:pPr marL="742950" indent="-742950">
              <a:buFont typeface="+mj-lt"/>
              <a:buAutoNum type="arabicPeriod"/>
            </a:pPr>
            <a:r>
              <a:rPr lang="cs-CZ" dirty="0"/>
              <a:t>LBBB – QRS širší než 120 </a:t>
            </a:r>
            <a:r>
              <a:rPr lang="cs-CZ" dirty="0" err="1"/>
              <a:t>ms</a:t>
            </a:r>
            <a:r>
              <a:rPr lang="cs-CZ" dirty="0"/>
              <a:t>, QS, </a:t>
            </a:r>
            <a:r>
              <a:rPr lang="cs-CZ" dirty="0" err="1"/>
              <a:t>rS</a:t>
            </a:r>
            <a:r>
              <a:rPr lang="cs-CZ" dirty="0"/>
              <a:t> V1+ R I, V6</a:t>
            </a:r>
          </a:p>
          <a:p>
            <a:r>
              <a:rPr lang="cs-CZ" dirty="0">
                <a:solidFill>
                  <a:schemeClr val="tx1">
                    <a:lumMod val="65000"/>
                  </a:schemeClr>
                </a:solidFill>
              </a:rPr>
              <a:t>	( </a:t>
            </a:r>
            <a:r>
              <a:rPr lang="cs-CZ" dirty="0" err="1">
                <a:solidFill>
                  <a:schemeClr val="tx1">
                    <a:lumMod val="65000"/>
                  </a:schemeClr>
                </a:solidFill>
              </a:rPr>
              <a:t>Bongioanni</a:t>
            </a:r>
            <a:r>
              <a:rPr lang="cs-CZ" dirty="0">
                <a:solidFill>
                  <a:schemeClr val="tx1">
                    <a:lumMod val="65000"/>
                  </a:schemeClr>
                </a:solidFill>
              </a:rPr>
              <a:t> S et al In </a:t>
            </a:r>
            <a:r>
              <a:rPr lang="cs-CZ" dirty="0" err="1">
                <a:solidFill>
                  <a:schemeClr val="tx1">
                    <a:lumMod val="65000"/>
                  </a:schemeClr>
                </a:solidFill>
              </a:rPr>
              <a:t>Am</a:t>
            </a:r>
            <a:r>
              <a:rPr lang="cs-CZ" dirty="0">
                <a:solidFill>
                  <a:schemeClr val="tx1">
                    <a:lumMod val="65000"/>
                  </a:schemeClr>
                </a:solidFill>
              </a:rPr>
              <a:t> J </a:t>
            </a:r>
            <a:r>
              <a:rPr lang="cs-CZ" dirty="0" err="1">
                <a:solidFill>
                  <a:schemeClr val="tx1">
                    <a:lumMod val="65000"/>
                  </a:schemeClr>
                </a:solidFill>
              </a:rPr>
              <a:t>Cardiol</a:t>
            </a:r>
            <a:r>
              <a:rPr lang="cs-CZ" dirty="0">
                <a:solidFill>
                  <a:schemeClr val="tx1">
                    <a:lumMod val="65000"/>
                  </a:schemeClr>
                </a:solidFill>
              </a:rPr>
              <a:t> 2007;100)</a:t>
            </a:r>
          </a:p>
          <a:p>
            <a:pPr marL="285750" indent="-285750">
              <a:buFont typeface="Arial" panose="020B0604020202020204" pitchFamily="34" charset="0"/>
              <a:buChar char="•"/>
            </a:pPr>
            <a:r>
              <a:rPr lang="cs-CZ" dirty="0"/>
              <a:t>U zdravých sportovců do 35 let vzácné (0,1%)</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9" name="Picture 4" descr="http://img.medscape.com/article/723/392/723392-f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433384"/>
            <a:ext cx="7058109" cy="393082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7FEE27B1-C4C7-4AB4-A647-EDBDB76B3090}"/>
              </a:ext>
            </a:extLst>
          </p:cNvPr>
          <p:cNvPicPr>
            <a:picLocks noChangeAspect="1"/>
          </p:cNvPicPr>
          <p:nvPr/>
        </p:nvPicPr>
        <p:blipFill rotWithShape="1">
          <a:blip r:embed="rId5"/>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9896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7" name="TextovéPole 6"/>
          <p:cNvSpPr txBox="1"/>
          <p:nvPr/>
        </p:nvSpPr>
        <p:spPr>
          <a:xfrm>
            <a:off x="358219" y="392515"/>
            <a:ext cx="8245557" cy="2585323"/>
          </a:xfrm>
          <a:prstGeom prst="rect">
            <a:avLst/>
          </a:prstGeom>
          <a:noFill/>
        </p:spPr>
        <p:txBody>
          <a:bodyPr wrap="square" rtlCol="0">
            <a:spAutoFit/>
          </a:bodyPr>
          <a:lstStyle/>
          <a:p>
            <a:r>
              <a:rPr lang="cs-CZ" sz="3600" dirty="0"/>
              <a:t>Nespecifická porucha </a:t>
            </a:r>
            <a:r>
              <a:rPr lang="cs-CZ" sz="3600" dirty="0" err="1"/>
              <a:t>nitrokomorového</a:t>
            </a:r>
            <a:r>
              <a:rPr lang="cs-CZ" sz="3600" dirty="0"/>
              <a:t> vedení</a:t>
            </a:r>
          </a:p>
          <a:p>
            <a:pPr marL="742950" lvl="1" indent="-285750">
              <a:buFont typeface="Arial" panose="020B0604020202020204" pitchFamily="34" charset="0"/>
              <a:buChar char="•"/>
            </a:pPr>
            <a:r>
              <a:rPr lang="cs-CZ" dirty="0"/>
              <a:t>Nesplňuje kritéria </a:t>
            </a:r>
            <a:r>
              <a:rPr lang="cs-CZ" dirty="0" err="1"/>
              <a:t>raménkových</a:t>
            </a:r>
            <a:r>
              <a:rPr lang="cs-CZ" dirty="0"/>
              <a:t> blokád</a:t>
            </a:r>
          </a:p>
          <a:p>
            <a:pPr marL="742950" lvl="1" indent="-285750">
              <a:buFont typeface="Arial" panose="020B0604020202020204" pitchFamily="34" charset="0"/>
              <a:buChar char="•"/>
            </a:pPr>
            <a:r>
              <a:rPr lang="cs-CZ" dirty="0"/>
              <a:t>Šíře QRS nad 140 </a:t>
            </a:r>
            <a:r>
              <a:rPr lang="cs-CZ" dirty="0" err="1"/>
              <a:t>ms</a:t>
            </a:r>
            <a:endParaRPr lang="cs-CZ" dirty="0"/>
          </a:p>
          <a:p>
            <a:pPr marL="742950" lvl="1" indent="-285750">
              <a:buFont typeface="Arial" panose="020B0604020202020204" pitchFamily="34" charset="0"/>
              <a:buChar char="•"/>
            </a:pPr>
            <a:r>
              <a:rPr lang="cs-CZ" dirty="0"/>
              <a:t>CAVE:RA či symptomy a QRS pod 140 </a:t>
            </a:r>
            <a:r>
              <a:rPr lang="cs-CZ" dirty="0" err="1"/>
              <a:t>ms</a:t>
            </a:r>
            <a:r>
              <a:rPr lang="cs-CZ" dirty="0"/>
              <a:t>, taktéž </a:t>
            </a:r>
            <a:r>
              <a:rPr lang="cs-CZ" dirty="0" err="1"/>
              <a:t>dovyšetření</a:t>
            </a:r>
            <a:endParaRPr lang="cs-CZ" dirty="0"/>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11" name="Obrázek 10">
            <a:extLst>
              <a:ext uri="{FF2B5EF4-FFF2-40B4-BE49-F238E27FC236}">
                <a16:creationId xmlns:a16="http://schemas.microsoft.com/office/drawing/2014/main" id="{7FEE27B1-C4C7-4AB4-A647-EDBDB76B3090}"/>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6" name="Obrázek 5">
            <a:extLst>
              <a:ext uri="{FF2B5EF4-FFF2-40B4-BE49-F238E27FC236}">
                <a16:creationId xmlns:a16="http://schemas.microsoft.com/office/drawing/2014/main" id="{317A0623-0CB2-48B7-90B0-5A00C2D4F505}"/>
              </a:ext>
            </a:extLst>
          </p:cNvPr>
          <p:cNvPicPr>
            <a:picLocks noChangeAspect="1"/>
          </p:cNvPicPr>
          <p:nvPr/>
        </p:nvPicPr>
        <p:blipFill>
          <a:blip r:embed="rId5"/>
          <a:stretch>
            <a:fillRect/>
          </a:stretch>
        </p:blipFill>
        <p:spPr>
          <a:xfrm>
            <a:off x="358219" y="1507906"/>
            <a:ext cx="7043478" cy="3856304"/>
          </a:xfrm>
          <a:prstGeom prst="rect">
            <a:avLst/>
          </a:prstGeom>
        </p:spPr>
      </p:pic>
    </p:spTree>
    <p:extLst>
      <p:ext uri="{BB962C8B-B14F-4D97-AF65-F5344CB8AC3E}">
        <p14:creationId xmlns:p14="http://schemas.microsoft.com/office/powerpoint/2010/main" val="9327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7" name="TextovéPole 6"/>
          <p:cNvSpPr txBox="1"/>
          <p:nvPr/>
        </p:nvSpPr>
        <p:spPr>
          <a:xfrm>
            <a:off x="459904" y="780125"/>
            <a:ext cx="7294535" cy="2369880"/>
          </a:xfrm>
          <a:prstGeom prst="rect">
            <a:avLst/>
          </a:prstGeom>
          <a:noFill/>
        </p:spPr>
        <p:txBody>
          <a:bodyPr wrap="square" rtlCol="0">
            <a:spAutoFit/>
          </a:bodyPr>
          <a:lstStyle/>
          <a:p>
            <a:r>
              <a:rPr lang="cs-CZ" sz="4000" dirty="0"/>
              <a:t>Vlna epsilon</a:t>
            </a:r>
          </a:p>
          <a:p>
            <a:pPr marL="285750" indent="-285750">
              <a:buFont typeface="Arial" panose="020B0604020202020204" pitchFamily="34" charset="0"/>
              <a:buChar char="•"/>
            </a:pPr>
            <a:r>
              <a:rPr lang="cs-CZ" dirty="0" err="1"/>
              <a:t>Nízkovoltážový</a:t>
            </a:r>
            <a:r>
              <a:rPr lang="cs-CZ" dirty="0"/>
              <a:t> signál mezi koncem QRS a začátkem vlny T V1-3</a:t>
            </a:r>
          </a:p>
          <a:p>
            <a:pPr marL="285750" indent="-285750">
              <a:buFont typeface="Arial" panose="020B0604020202020204" pitchFamily="34" charset="0"/>
              <a:buChar char="•"/>
            </a:pPr>
            <a:r>
              <a:rPr lang="cs-CZ" dirty="0"/>
              <a:t>Pozdní aktivace pravé komory</a:t>
            </a:r>
          </a:p>
          <a:p>
            <a:pPr marL="285750" indent="-285750">
              <a:buFont typeface="Arial" panose="020B0604020202020204" pitchFamily="34" charset="0"/>
              <a:buChar char="•"/>
            </a:pPr>
            <a:r>
              <a:rPr lang="cs-CZ" dirty="0"/>
              <a:t>Těsná souvislost s ARVD</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11" name="Obrázek 10">
            <a:extLst>
              <a:ext uri="{FF2B5EF4-FFF2-40B4-BE49-F238E27FC236}">
                <a16:creationId xmlns:a16="http://schemas.microsoft.com/office/drawing/2014/main" id="{7FEE27B1-C4C7-4AB4-A647-EDBDB76B3090}"/>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grpSp>
        <p:nvGrpSpPr>
          <p:cNvPr id="9" name="Skupina 8"/>
          <p:cNvGrpSpPr/>
          <p:nvPr/>
        </p:nvGrpSpPr>
        <p:grpSpPr>
          <a:xfrm>
            <a:off x="358219" y="1576451"/>
            <a:ext cx="7128588" cy="3824659"/>
            <a:chOff x="358219" y="1427651"/>
            <a:chExt cx="7128588" cy="3824659"/>
          </a:xfrm>
        </p:grpSpPr>
        <p:pic>
          <p:nvPicPr>
            <p:cNvPr id="5" name="Obrázek 4">
              <a:extLst>
                <a:ext uri="{FF2B5EF4-FFF2-40B4-BE49-F238E27FC236}">
                  <a16:creationId xmlns:a16="http://schemas.microsoft.com/office/drawing/2014/main" id="{90E5D0CD-A7C0-427E-A595-3295EBE16019}"/>
                </a:ext>
              </a:extLst>
            </p:cNvPr>
            <p:cNvPicPr>
              <a:picLocks noChangeAspect="1"/>
            </p:cNvPicPr>
            <p:nvPr/>
          </p:nvPicPr>
          <p:blipFill rotWithShape="1">
            <a:blip r:embed="rId5"/>
            <a:srcRect l="17526" t="21390" r="24005" b="20696"/>
            <a:stretch/>
          </p:blipFill>
          <p:spPr>
            <a:xfrm>
              <a:off x="358219" y="1427651"/>
              <a:ext cx="7128588" cy="3824659"/>
            </a:xfrm>
            <a:prstGeom prst="rect">
              <a:avLst/>
            </a:prstGeom>
          </p:spPr>
        </p:pic>
        <p:sp>
          <p:nvSpPr>
            <p:cNvPr id="6" name="Obdélník 5"/>
            <p:cNvSpPr/>
            <p:nvPr/>
          </p:nvSpPr>
          <p:spPr>
            <a:xfrm>
              <a:off x="5707380" y="1427651"/>
              <a:ext cx="1775460" cy="14527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8" name="Obrázek 7">
            <a:extLst>
              <a:ext uri="{FF2B5EF4-FFF2-40B4-BE49-F238E27FC236}">
                <a16:creationId xmlns:a16="http://schemas.microsoft.com/office/drawing/2014/main" id="{569E767F-A94B-4B4F-9097-36CDE7D867F7}"/>
              </a:ext>
            </a:extLst>
          </p:cNvPr>
          <p:cNvPicPr>
            <a:picLocks noChangeAspect="1"/>
          </p:cNvPicPr>
          <p:nvPr/>
        </p:nvPicPr>
        <p:blipFill>
          <a:blip r:embed="rId6"/>
          <a:stretch>
            <a:fillRect/>
          </a:stretch>
        </p:blipFill>
        <p:spPr>
          <a:xfrm>
            <a:off x="2255638" y="1614697"/>
            <a:ext cx="3333750" cy="2828925"/>
          </a:xfrm>
          <a:prstGeom prst="rect">
            <a:avLst/>
          </a:prstGeom>
        </p:spPr>
      </p:pic>
    </p:spTree>
    <p:extLst>
      <p:ext uri="{BB962C8B-B14F-4D97-AF65-F5344CB8AC3E}">
        <p14:creationId xmlns:p14="http://schemas.microsoft.com/office/powerpoint/2010/main" val="364875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425399" y="428255"/>
            <a:ext cx="7294535" cy="3200876"/>
          </a:xfrm>
          <a:prstGeom prst="rect">
            <a:avLst/>
          </a:prstGeom>
          <a:noFill/>
        </p:spPr>
        <p:txBody>
          <a:bodyPr wrap="square" rtlCol="0">
            <a:spAutoFit/>
          </a:bodyPr>
          <a:lstStyle/>
          <a:p>
            <a:r>
              <a:rPr lang="cs-CZ" sz="4000" dirty="0" err="1"/>
              <a:t>Preexcitace</a:t>
            </a:r>
            <a:endParaRPr lang="cs-CZ" sz="4000" dirty="0"/>
          </a:p>
          <a:p>
            <a:pPr marL="342900" indent="-342900">
              <a:buFont typeface="+mj-lt"/>
              <a:buAutoNum type="arabicPeriod"/>
            </a:pPr>
            <a:r>
              <a:rPr lang="cs-CZ" dirty="0"/>
              <a:t>PQ kratší než 120 </a:t>
            </a:r>
            <a:r>
              <a:rPr lang="cs-CZ" dirty="0" err="1"/>
              <a:t>ms</a:t>
            </a:r>
            <a:r>
              <a:rPr lang="cs-CZ" dirty="0"/>
              <a:t> s delta vlnou</a:t>
            </a:r>
            <a:endParaRPr lang="en-US" dirty="0"/>
          </a:p>
          <a:p>
            <a:pPr marL="342900" indent="-342900">
              <a:buFont typeface="Arial" panose="020B0604020202020204" pitchFamily="34" charset="0"/>
              <a:buChar char="•"/>
            </a:pPr>
            <a:r>
              <a:rPr lang="cs-CZ" dirty="0"/>
              <a:t>Predisponuje k AVRT, či rychlému převodu FS na komory</a:t>
            </a:r>
          </a:p>
          <a:p>
            <a:pPr marL="342900" indent="-342900">
              <a:buFont typeface="Arial" panose="020B0604020202020204" pitchFamily="34" charset="0"/>
              <a:buChar char="•"/>
            </a:pPr>
            <a:r>
              <a:rPr lang="cs-CZ" dirty="0"/>
              <a:t>Sportovci více FS …?</a:t>
            </a:r>
          </a:p>
          <a:p>
            <a:pPr marL="342900" indent="-342900">
              <a:buFont typeface="Arial" panose="020B0604020202020204" pitchFamily="34" charset="0"/>
              <a:buChar char="•"/>
            </a:pPr>
            <a:r>
              <a:rPr lang="cs-CZ" dirty="0"/>
              <a:t>1 náhlá smrt z 1101 sportovců pod 35 let /</a:t>
            </a:r>
            <a:r>
              <a:rPr lang="cs-CZ" dirty="0" err="1"/>
              <a:t>preexcitace</a:t>
            </a:r>
            <a:endParaRPr lang="en-US" dirty="0"/>
          </a:p>
          <a:p>
            <a:r>
              <a:rPr lang="cs-CZ" dirty="0">
                <a:solidFill>
                  <a:schemeClr val="tx1">
                    <a:lumMod val="65000"/>
                  </a:schemeClr>
                </a:solidFill>
              </a:rPr>
              <a:t>	( Bille K et al In . Eur J </a:t>
            </a:r>
            <a:r>
              <a:rPr lang="cs-CZ" dirty="0" err="1">
                <a:solidFill>
                  <a:schemeClr val="tx1">
                    <a:lumMod val="65000"/>
                  </a:schemeClr>
                </a:solidFill>
              </a:rPr>
              <a:t>Cardiovasc</a:t>
            </a:r>
            <a:r>
              <a:rPr lang="cs-CZ" dirty="0">
                <a:solidFill>
                  <a:schemeClr val="tx1">
                    <a:lumMod val="65000"/>
                  </a:schemeClr>
                </a:solidFill>
              </a:rPr>
              <a:t> </a:t>
            </a:r>
            <a:r>
              <a:rPr lang="cs-CZ" dirty="0" err="1">
                <a:solidFill>
                  <a:schemeClr val="tx1">
                    <a:lumMod val="65000"/>
                  </a:schemeClr>
                </a:solidFill>
              </a:rPr>
              <a:t>Prev</a:t>
            </a:r>
            <a:r>
              <a:rPr lang="cs-CZ" dirty="0">
                <a:solidFill>
                  <a:schemeClr val="tx1">
                    <a:lumMod val="65000"/>
                  </a:schemeClr>
                </a:solidFill>
              </a:rPr>
              <a:t> </a:t>
            </a:r>
            <a:r>
              <a:rPr lang="cs-CZ" dirty="0" err="1">
                <a:solidFill>
                  <a:schemeClr val="tx1">
                    <a:lumMod val="65000"/>
                  </a:schemeClr>
                </a:solidFill>
              </a:rPr>
              <a:t>Rehabil</a:t>
            </a:r>
            <a:r>
              <a:rPr lang="cs-CZ" dirty="0">
                <a:solidFill>
                  <a:schemeClr val="tx1">
                    <a:lumMod val="65000"/>
                  </a:schemeClr>
                </a:solidFill>
              </a:rPr>
              <a:t>. 2006;13)</a:t>
            </a:r>
          </a:p>
          <a:p>
            <a:pPr marL="285750" indent="-285750">
              <a:buFont typeface="Arial" panose="020B0604020202020204" pitchFamily="34" charset="0"/>
              <a:buChar char="•"/>
            </a:pPr>
            <a:r>
              <a:rPr lang="cs-CZ" dirty="0"/>
              <a:t>symptomatičtí, FS, ERP dráhy pod 250/220 </a:t>
            </a:r>
            <a:r>
              <a:rPr lang="cs-CZ" dirty="0" err="1"/>
              <a:t>ms</a:t>
            </a:r>
            <a:r>
              <a:rPr lang="cs-CZ" dirty="0"/>
              <a:t>, ablace I/B</a:t>
            </a:r>
          </a:p>
          <a:p>
            <a:pPr marL="285750" indent="-285750">
              <a:buFont typeface="Arial" panose="020B0604020202020204" pitchFamily="34" charset="0"/>
              <a:buChar char="•"/>
            </a:pPr>
            <a:r>
              <a:rPr lang="cs-CZ" dirty="0"/>
              <a:t>asymptomatičtí: ablace II a/B ( ? </a:t>
            </a:r>
            <a:r>
              <a:rPr lang="cs-CZ" dirty="0" err="1"/>
              <a:t>midseptální,parahisální</a:t>
            </a:r>
            <a:r>
              <a:rPr lang="cs-CZ" dirty="0"/>
              <a:t>)</a:t>
            </a:r>
          </a:p>
          <a:p>
            <a:r>
              <a:rPr lang="cs-CZ" dirty="0">
                <a:solidFill>
                  <a:schemeClr val="tx1">
                    <a:lumMod val="65000"/>
                  </a:schemeClr>
                </a:solidFill>
              </a:rPr>
              <a:t>	( ESG </a:t>
            </a:r>
            <a:r>
              <a:rPr lang="cs-CZ" dirty="0" err="1">
                <a:solidFill>
                  <a:schemeClr val="tx1">
                    <a:lumMod val="65000"/>
                  </a:schemeClr>
                </a:solidFill>
              </a:rPr>
              <a:t>guidelines</a:t>
            </a:r>
            <a:r>
              <a:rPr lang="cs-CZ" dirty="0">
                <a:solidFill>
                  <a:schemeClr val="tx1">
                    <a:lumMod val="65000"/>
                  </a:schemeClr>
                </a:solidFill>
              </a:rPr>
              <a:t>)</a:t>
            </a: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9" name="Picture 2" descr="http://ecgguru.com/sites/default/files/styles/scale_650px_width/public/ECG%20of%20the%20Week%201x%20SR.png?itok=EZYH3l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080057"/>
            <a:ext cx="6517034" cy="442155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38C3B45E-76D8-4111-A619-1C5CBFF4A18E}"/>
              </a:ext>
            </a:extLst>
          </p:cNvPr>
          <p:cNvPicPr>
            <a:picLocks noChangeAspect="1"/>
          </p:cNvPicPr>
          <p:nvPr/>
        </p:nvPicPr>
        <p:blipFill rotWithShape="1">
          <a:blip r:embed="rId5"/>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9093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459904" y="780125"/>
            <a:ext cx="7294535" cy="5355312"/>
          </a:xfrm>
          <a:prstGeom prst="rect">
            <a:avLst/>
          </a:prstGeom>
          <a:noFill/>
        </p:spPr>
        <p:txBody>
          <a:bodyPr wrap="square" rtlCol="0">
            <a:spAutoFit/>
          </a:bodyPr>
          <a:lstStyle/>
          <a:p>
            <a:r>
              <a:rPr lang="cs-CZ" sz="4000" dirty="0"/>
              <a:t>Prodloužený QT </a:t>
            </a:r>
            <a:r>
              <a:rPr lang="cs-CZ" sz="4000" dirty="0" err="1"/>
              <a:t>int</a:t>
            </a:r>
            <a:r>
              <a:rPr lang="cs-CZ" sz="4000" dirty="0"/>
              <a:t>.</a:t>
            </a:r>
          </a:p>
          <a:p>
            <a:pPr marL="742950" indent="-742950">
              <a:buAutoNum type="arabicPeriod"/>
            </a:pPr>
            <a:r>
              <a:rPr lang="cs-CZ" dirty="0"/>
              <a:t>LQT≥ 470 u mužů </a:t>
            </a:r>
          </a:p>
          <a:p>
            <a:pPr marL="742950" indent="-742950">
              <a:buAutoNum type="arabicPeriod"/>
            </a:pPr>
            <a:r>
              <a:rPr lang="cs-CZ" dirty="0"/>
              <a:t>LQT≥ 480 </a:t>
            </a:r>
            <a:r>
              <a:rPr lang="cs-CZ" dirty="0" err="1"/>
              <a:t>ms</a:t>
            </a:r>
            <a:r>
              <a:rPr lang="cs-CZ" dirty="0"/>
              <a:t> u žen</a:t>
            </a:r>
          </a:p>
          <a:p>
            <a:pPr marL="742950" indent="-742950">
              <a:buFont typeface="Arial" panose="020B0604020202020204" pitchFamily="34" charset="0"/>
              <a:buChar char="•"/>
            </a:pPr>
            <a:r>
              <a:rPr lang="cs-CZ" sz="1600" dirty="0" err="1"/>
              <a:t>TdP</a:t>
            </a:r>
            <a:r>
              <a:rPr lang="cs-CZ" sz="1600" dirty="0"/>
              <a:t> spouštěna také adrenergní aktivací</a:t>
            </a:r>
          </a:p>
          <a:p>
            <a:pPr marL="742950" indent="-742950">
              <a:buFont typeface="Arial" panose="020B0604020202020204" pitchFamily="34" charset="0"/>
              <a:buChar char="•"/>
            </a:pPr>
            <a:r>
              <a:rPr lang="cs-CZ" sz="1600" dirty="0"/>
              <a:t>intensivní plavání, Zimní plavání a LQT1</a:t>
            </a:r>
          </a:p>
          <a:p>
            <a:pPr marL="742950" indent="-742950">
              <a:buFont typeface="Arial" panose="020B0604020202020204" pitchFamily="34" charset="0"/>
              <a:buChar char="•"/>
            </a:pPr>
            <a:r>
              <a:rPr lang="cs-CZ" sz="1600" dirty="0"/>
              <a:t>Hlasité stimuly LQT2</a:t>
            </a:r>
          </a:p>
          <a:p>
            <a:pPr marL="742950" indent="-742950">
              <a:buFont typeface="Arial" panose="020B0604020202020204" pitchFamily="34" charset="0"/>
              <a:buChar char="•"/>
            </a:pPr>
            <a:r>
              <a:rPr lang="cs-CZ" sz="1600" dirty="0"/>
              <a:t>Roční riziko úmrtí až 0,9%</a:t>
            </a:r>
          </a:p>
          <a:p>
            <a:r>
              <a:rPr lang="cs-CZ" dirty="0">
                <a:solidFill>
                  <a:schemeClr val="tx1">
                    <a:lumMod val="65000"/>
                  </a:schemeClr>
                </a:solidFill>
              </a:rPr>
              <a:t>	</a:t>
            </a:r>
            <a:r>
              <a:rPr lang="cs-CZ" sz="1400" dirty="0">
                <a:solidFill>
                  <a:schemeClr val="tx1">
                    <a:lumMod val="65000"/>
                  </a:schemeClr>
                </a:solidFill>
              </a:rPr>
              <a:t>( </a:t>
            </a:r>
            <a:r>
              <a:rPr lang="cs-CZ" sz="1400" dirty="0" err="1">
                <a:solidFill>
                  <a:schemeClr val="tx1">
                    <a:lumMod val="65000"/>
                  </a:schemeClr>
                </a:solidFill>
              </a:rPr>
              <a:t>Moss</a:t>
            </a:r>
            <a:r>
              <a:rPr lang="cs-CZ" sz="1400" dirty="0">
                <a:solidFill>
                  <a:schemeClr val="tx1">
                    <a:lumMod val="65000"/>
                  </a:schemeClr>
                </a:solidFill>
              </a:rPr>
              <a:t> AJ et al In </a:t>
            </a:r>
            <a:r>
              <a:rPr lang="cs-CZ" sz="1400" dirty="0" err="1">
                <a:solidFill>
                  <a:schemeClr val="tx1">
                    <a:lumMod val="65000"/>
                  </a:schemeClr>
                </a:solidFill>
              </a:rPr>
              <a:t>Circulation</a:t>
            </a:r>
            <a:r>
              <a:rPr lang="cs-CZ" sz="1400" dirty="0">
                <a:solidFill>
                  <a:schemeClr val="tx1">
                    <a:lumMod val="65000"/>
                  </a:schemeClr>
                </a:solidFill>
              </a:rPr>
              <a:t> 1991:84)</a:t>
            </a:r>
          </a:p>
          <a:p>
            <a:r>
              <a:rPr lang="cs-CZ" sz="1400" dirty="0">
                <a:solidFill>
                  <a:schemeClr val="tx1">
                    <a:lumMod val="65000"/>
                  </a:schemeClr>
                </a:solidFill>
              </a:rPr>
              <a:t>	( </a:t>
            </a:r>
            <a:r>
              <a:rPr lang="cs-CZ" sz="1400" dirty="0" err="1">
                <a:solidFill>
                  <a:schemeClr val="tx1">
                    <a:lumMod val="65000"/>
                  </a:schemeClr>
                </a:solidFill>
              </a:rPr>
              <a:t>Goldenberg</a:t>
            </a:r>
            <a:r>
              <a:rPr lang="cs-CZ" sz="1400" dirty="0">
                <a:solidFill>
                  <a:schemeClr val="tx1">
                    <a:lumMod val="65000"/>
                  </a:schemeClr>
                </a:solidFill>
              </a:rPr>
              <a:t> I In </a:t>
            </a:r>
            <a:r>
              <a:rPr lang="en-US" sz="1400" dirty="0">
                <a:solidFill>
                  <a:schemeClr val="tx1">
                    <a:lumMod val="65000"/>
                  </a:schemeClr>
                </a:solidFill>
              </a:rPr>
              <a:t>J Am </a:t>
            </a:r>
            <a:r>
              <a:rPr lang="en-US" sz="1400" dirty="0" err="1">
                <a:solidFill>
                  <a:schemeClr val="tx1">
                    <a:lumMod val="65000"/>
                  </a:schemeClr>
                </a:solidFill>
              </a:rPr>
              <a:t>Coll</a:t>
            </a:r>
            <a:r>
              <a:rPr lang="en-US" sz="1400" dirty="0">
                <a:solidFill>
                  <a:schemeClr val="tx1">
                    <a:lumMod val="65000"/>
                  </a:schemeClr>
                </a:solidFill>
              </a:rPr>
              <a:t> </a:t>
            </a:r>
            <a:r>
              <a:rPr lang="en-US" sz="1400" dirty="0" err="1">
                <a:solidFill>
                  <a:schemeClr val="tx1">
                    <a:lumMod val="65000"/>
                  </a:schemeClr>
                </a:solidFill>
              </a:rPr>
              <a:t>Cardiol</a:t>
            </a:r>
            <a:r>
              <a:rPr lang="cs-CZ" sz="1400" dirty="0">
                <a:solidFill>
                  <a:schemeClr val="tx1">
                    <a:lumMod val="65000"/>
                  </a:schemeClr>
                </a:solidFill>
              </a:rPr>
              <a:t> </a:t>
            </a:r>
            <a:r>
              <a:rPr lang="en-US" sz="1400" dirty="0">
                <a:solidFill>
                  <a:schemeClr val="tx1">
                    <a:lumMod val="65000"/>
                  </a:schemeClr>
                </a:solidFill>
              </a:rPr>
              <a:t>2011</a:t>
            </a:r>
            <a:r>
              <a:rPr lang="cs-CZ" sz="1400" dirty="0">
                <a:solidFill>
                  <a:schemeClr val="tx1">
                    <a:lumMod val="65000"/>
                  </a:schemeClr>
                </a:solidFill>
              </a:rPr>
              <a:t>:</a:t>
            </a:r>
            <a:r>
              <a:rPr lang="en-US" sz="1400" dirty="0">
                <a:solidFill>
                  <a:schemeClr val="tx1">
                    <a:lumMod val="65000"/>
                  </a:schemeClr>
                </a:solidFill>
              </a:rPr>
              <a:t>57</a:t>
            </a:r>
            <a:r>
              <a:rPr lang="cs-CZ" sz="1400" dirty="0">
                <a:solidFill>
                  <a:schemeClr val="tx1">
                    <a:lumMod val="65000"/>
                  </a:schemeClr>
                </a:solidFill>
              </a:rPr>
              <a:t>)</a:t>
            </a:r>
            <a:endParaRPr lang="en-US" sz="1400"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2050" name="Picture 2" descr="http://nl.ecgpedia.org/images/thumb/6/6c/LastigeQT1.png/250px-LastigeQ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651" y="429658"/>
            <a:ext cx="238125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l.ecgpedia.org/images/thumb/a/a8/LastigeQT3.png/250px-LastigeQT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651" y="2441172"/>
            <a:ext cx="23812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6467129" y="3869922"/>
            <a:ext cx="9819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a:ln>
                  <a:noFill/>
                </a:ln>
                <a:solidFill>
                  <a:schemeClr val="tx1"/>
                </a:solidFill>
                <a:effectLst/>
                <a:latin typeface="Arial" panose="020B0604020202020204" pitchFamily="34" charset="0"/>
              </a:rPr>
              <a:t>QTc</a:t>
            </a:r>
            <a:r>
              <a:rPr kumimoji="0" lang="cs-CZ" altLang="cs-CZ" sz="1200" b="0" i="0" u="none" strike="noStrike" cap="none" normalizeH="0" baseline="0" dirty="0">
                <a:ln>
                  <a:noFill/>
                </a:ln>
                <a:solidFill>
                  <a:schemeClr val="tx1"/>
                </a:solidFill>
                <a:effectLst/>
                <a:latin typeface="Arial" panose="020B0604020202020204" pitchFamily="34" charset="0"/>
              </a:rPr>
              <a:t> </a:t>
            </a:r>
            <a:r>
              <a:rPr kumimoji="0" lang="cs-CZ" altLang="cs-CZ" sz="1200" b="0" i="0" u="none" strike="noStrike" cap="none" normalizeH="0" baseline="0" dirty="0" err="1">
                <a:ln>
                  <a:noFill/>
                </a:ln>
                <a:solidFill>
                  <a:schemeClr val="tx1"/>
                </a:solidFill>
                <a:effectLst/>
                <a:latin typeface="Arial" panose="020B0604020202020204" pitchFamily="34" charset="0"/>
              </a:rPr>
              <a:t>Bazett</a:t>
            </a:r>
            <a:r>
              <a:rPr kumimoji="0" lang="cs-CZ" altLang="cs-CZ"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1200" dirty="0">
                <a:latin typeface="Arial" panose="020B0604020202020204" pitchFamily="34" charset="0"/>
              </a:rPr>
              <a:t>50-90/min</a:t>
            </a:r>
            <a:endParaRPr kumimoji="0" lang="cs-CZ" altLang="cs-CZ"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  </a:t>
            </a:r>
            <a:endParaRPr kumimoji="0" lang="cs-CZ" altLang="cs-CZ" sz="1100" b="0" i="0" u="none" strike="noStrike" cap="none" normalizeH="0" baseline="0" dirty="0">
              <a:ln>
                <a:noFill/>
              </a:ln>
              <a:solidFill>
                <a:schemeClr val="tx1"/>
              </a:solidFill>
              <a:effectLst/>
              <a:latin typeface="Arial" panose="020B0604020202020204" pitchFamily="34" charset="0"/>
            </a:endParaRPr>
          </a:p>
        </p:txBody>
      </p:sp>
      <p:pic>
        <p:nvPicPr>
          <p:cNvPr id="2059" name="Picture 11" descr="QTc - Bazett formu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651" y="3887260"/>
            <a:ext cx="904875" cy="381000"/>
          </a:xfrm>
          <a:prstGeom prst="rect">
            <a:avLst/>
          </a:prstGeom>
          <a:noFill/>
          <a:extLst>
            <a:ext uri="{909E8E84-426E-40DD-AFC4-6F175D3DCCD1}">
              <a14:hiddenFill xmlns:a14="http://schemas.microsoft.com/office/drawing/2010/main">
                <a:solidFill>
                  <a:srgbClr val="FFFFFF"/>
                </a:solidFill>
              </a14:hiddenFill>
            </a:ext>
          </a:extLst>
        </p:spPr>
      </p:pic>
      <p:pic>
        <p:nvPicPr>
          <p:cNvPr id="22" name="Obrázek 21"/>
          <p:cNvPicPr>
            <a:picLocks noChangeAspect="1"/>
          </p:cNvPicPr>
          <p:nvPr/>
        </p:nvPicPr>
        <p:blipFill rotWithShape="1">
          <a:blip r:embed="rId7"/>
          <a:srcRect l="26018" t="53089" r="49605" b="5150"/>
          <a:stretch/>
        </p:blipFill>
        <p:spPr>
          <a:xfrm>
            <a:off x="351888" y="1459608"/>
            <a:ext cx="4291364" cy="3982240"/>
          </a:xfrm>
          <a:prstGeom prst="rect">
            <a:avLst/>
          </a:prstGeom>
        </p:spPr>
      </p:pic>
      <p:pic>
        <p:nvPicPr>
          <p:cNvPr id="19" name="Obrázek 18">
            <a:extLst>
              <a:ext uri="{FF2B5EF4-FFF2-40B4-BE49-F238E27FC236}">
                <a16:creationId xmlns:a16="http://schemas.microsoft.com/office/drawing/2014/main" id="{BBAF8AA6-31C0-4767-8BAB-E1762E24372A}"/>
              </a:ext>
            </a:extLst>
          </p:cNvPr>
          <p:cNvPicPr>
            <a:picLocks noChangeAspect="1"/>
          </p:cNvPicPr>
          <p:nvPr/>
        </p:nvPicPr>
        <p:blipFill rotWithShape="1">
          <a:blip r:embed="rId8"/>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10322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fade">
                                      <p:cBhvr>
                                        <p:cTn id="17" dur="500"/>
                                        <p:tgtEl>
                                          <p:spTgt spid="205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504354" y="767425"/>
            <a:ext cx="7294535" cy="7294305"/>
          </a:xfrm>
          <a:prstGeom prst="rect">
            <a:avLst/>
          </a:prstGeom>
          <a:noFill/>
        </p:spPr>
        <p:txBody>
          <a:bodyPr wrap="square" rtlCol="0">
            <a:spAutoFit/>
          </a:bodyPr>
          <a:lstStyle/>
          <a:p>
            <a:r>
              <a:rPr lang="cs-CZ" sz="4000" dirty="0"/>
              <a:t>QT abnormality</a:t>
            </a:r>
          </a:p>
          <a:p>
            <a:r>
              <a:rPr lang="cs-CZ" dirty="0"/>
              <a:t>1. 650 </a:t>
            </a:r>
            <a:r>
              <a:rPr lang="cs-CZ" dirty="0" err="1"/>
              <a:t>atleto</a:t>
            </a:r>
            <a:r>
              <a:rPr lang="cs-CZ" dirty="0"/>
              <a:t>-roků: 1 výboj ICD pro </a:t>
            </a:r>
            <a:r>
              <a:rPr lang="cs-CZ" dirty="0" err="1"/>
              <a:t>TdP</a:t>
            </a:r>
            <a:r>
              <a:rPr lang="cs-CZ" dirty="0"/>
              <a:t> po krátkém běhu po vysazení betablokátorů</a:t>
            </a:r>
          </a:p>
          <a:p>
            <a:r>
              <a:rPr lang="cs-CZ" dirty="0">
                <a:solidFill>
                  <a:schemeClr val="tx1">
                    <a:lumMod val="65000"/>
                  </a:schemeClr>
                </a:solidFill>
              </a:rPr>
              <a:t>	( </a:t>
            </a:r>
            <a:r>
              <a:rPr lang="cs-CZ" dirty="0" err="1">
                <a:solidFill>
                  <a:schemeClr val="tx1">
                    <a:lumMod val="65000"/>
                  </a:schemeClr>
                </a:solidFill>
              </a:rPr>
              <a:t>Strong</a:t>
            </a:r>
            <a:r>
              <a:rPr lang="cs-CZ" dirty="0">
                <a:solidFill>
                  <a:schemeClr val="tx1">
                    <a:lumMod val="65000"/>
                  </a:schemeClr>
                </a:solidFill>
              </a:rPr>
              <a:t> WB In J Pediatr 2005;146)</a:t>
            </a:r>
          </a:p>
          <a:p>
            <a:r>
              <a:rPr lang="cs-CZ" dirty="0"/>
              <a:t>2. 103 geneticky pozitivních výkonnostně sportujících 	adolescentů: žádný výboj, smrt, synkopa </a:t>
            </a:r>
          </a:p>
          <a:p>
            <a:r>
              <a:rPr lang="cs-CZ" dirty="0">
                <a:solidFill>
                  <a:schemeClr val="tx1">
                    <a:lumMod val="65000"/>
                  </a:schemeClr>
                </a:solidFill>
              </a:rPr>
              <a:t>	( </a:t>
            </a:r>
            <a:r>
              <a:rPr lang="cs-CZ" dirty="0" err="1">
                <a:solidFill>
                  <a:schemeClr val="tx1">
                    <a:lumMod val="65000"/>
                  </a:schemeClr>
                </a:solidFill>
              </a:rPr>
              <a:t>Aziz</a:t>
            </a:r>
            <a:r>
              <a:rPr lang="cs-CZ" dirty="0">
                <a:solidFill>
                  <a:schemeClr val="tx1">
                    <a:lumMod val="65000"/>
                  </a:schemeClr>
                </a:solidFill>
              </a:rPr>
              <a:t> PF In JACC </a:t>
            </a:r>
            <a:r>
              <a:rPr lang="cs-CZ" dirty="0" err="1">
                <a:solidFill>
                  <a:schemeClr val="tx1">
                    <a:lumMod val="65000"/>
                  </a:schemeClr>
                </a:solidFill>
              </a:rPr>
              <a:t>Clin</a:t>
            </a:r>
            <a:r>
              <a:rPr lang="cs-CZ" dirty="0">
                <a:solidFill>
                  <a:schemeClr val="tx1">
                    <a:lumMod val="65000"/>
                  </a:schemeClr>
                </a:solidFill>
              </a:rPr>
              <a:t> </a:t>
            </a:r>
            <a:r>
              <a:rPr lang="cs-CZ" dirty="0" err="1">
                <a:solidFill>
                  <a:schemeClr val="tx1">
                    <a:lumMod val="65000"/>
                  </a:schemeClr>
                </a:solidFill>
              </a:rPr>
              <a:t>Electrophysiol</a:t>
            </a:r>
            <a:r>
              <a:rPr lang="cs-CZ" dirty="0">
                <a:solidFill>
                  <a:schemeClr val="tx1">
                    <a:lumMod val="65000"/>
                  </a:schemeClr>
                </a:solidFill>
              </a:rPr>
              <a:t> 2015;1)</a:t>
            </a:r>
          </a:p>
          <a:p>
            <a:r>
              <a:rPr lang="en-US" u="sng" dirty="0">
                <a:solidFill>
                  <a:srgbClr val="FFFF00"/>
                </a:solidFill>
              </a:rPr>
              <a:t>liberalization of sport participation should only be considered</a:t>
            </a:r>
            <a:r>
              <a:rPr lang="en-US" dirty="0">
                <a:solidFill>
                  <a:srgbClr val="FFFF00"/>
                </a:solidFill>
              </a:rPr>
              <a:t> </a:t>
            </a:r>
            <a:endParaRPr lang="cs-CZ" dirty="0">
              <a:solidFill>
                <a:srgbClr val="FFFF00"/>
              </a:solidFill>
            </a:endParaRPr>
          </a:p>
          <a:p>
            <a:pPr marL="342900" indent="-342900">
              <a:buAutoNum type="arabicParenR"/>
            </a:pPr>
            <a:r>
              <a:rPr lang="en-US" dirty="0">
                <a:solidFill>
                  <a:srgbClr val="FFFF00"/>
                </a:solidFill>
              </a:rPr>
              <a:t>are highly compliant with therapy</a:t>
            </a:r>
            <a:endParaRPr lang="cs-CZ" dirty="0">
              <a:solidFill>
                <a:srgbClr val="FFFF00"/>
              </a:solidFill>
            </a:endParaRPr>
          </a:p>
          <a:p>
            <a:pPr marL="342900" indent="-342900">
              <a:buAutoNum type="arabicParenR"/>
            </a:pPr>
            <a:r>
              <a:rPr lang="en-US" dirty="0">
                <a:solidFill>
                  <a:srgbClr val="FFFF00"/>
                </a:solidFill>
              </a:rPr>
              <a:t>maintain adequate hydration and electrolyte status</a:t>
            </a:r>
            <a:endParaRPr lang="cs-CZ" dirty="0">
              <a:solidFill>
                <a:srgbClr val="FFFF00"/>
              </a:solidFill>
            </a:endParaRPr>
          </a:p>
          <a:p>
            <a:pPr marL="342900" indent="-342900">
              <a:buAutoNum type="arabicParenR"/>
            </a:pPr>
            <a:r>
              <a:rPr lang="en-US" dirty="0">
                <a:solidFill>
                  <a:srgbClr val="FFFF00"/>
                </a:solidFill>
              </a:rPr>
              <a:t>avoid prolonging </a:t>
            </a:r>
            <a:r>
              <a:rPr lang="en-US" dirty="0" err="1">
                <a:solidFill>
                  <a:srgbClr val="FFFF00"/>
                </a:solidFill>
              </a:rPr>
              <a:t>QTc</a:t>
            </a:r>
            <a:r>
              <a:rPr lang="en-US" dirty="0">
                <a:solidFill>
                  <a:srgbClr val="FFFF00"/>
                </a:solidFill>
              </a:rPr>
              <a:t> medications</a:t>
            </a:r>
            <a:endParaRPr lang="cs-CZ" dirty="0">
              <a:solidFill>
                <a:srgbClr val="FFFF00"/>
              </a:solidFill>
            </a:endParaRPr>
          </a:p>
          <a:p>
            <a:pPr marL="342900" indent="-342900">
              <a:buAutoNum type="arabicParenR"/>
            </a:pPr>
            <a:r>
              <a:rPr lang="en-US" dirty="0">
                <a:solidFill>
                  <a:srgbClr val="FFFF00"/>
                </a:solidFill>
              </a:rPr>
              <a:t>have access to an AED during sports competition</a:t>
            </a:r>
            <a:endParaRPr lang="cs-CZ" dirty="0">
              <a:solidFill>
                <a:srgbClr val="FFFF00"/>
              </a:solidFill>
            </a:endParaRPr>
          </a:p>
          <a:p>
            <a:pPr marL="342900" indent="-342900">
              <a:buAutoNum type="arabicParenR"/>
            </a:pPr>
            <a:endParaRPr lang="cs-CZ" dirty="0">
              <a:solidFill>
                <a:srgbClr val="FF0000"/>
              </a:solidFill>
            </a:endParaRPr>
          </a:p>
          <a:p>
            <a:r>
              <a:rPr lang="en-US" sz="1200" dirty="0"/>
              <a:t>http://www.acc.org/latest-in-cardiology/articles/2015/06/18/13/19/sports-participation-in-long-qt-syndrome#sthash.wb2yXbNd.dpuf</a:t>
            </a: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1026" name="Picture 2" descr="Výsledek obrázku pro lq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26" y="2465082"/>
            <a:ext cx="7620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edscape.com/pi/features/slideshow-slide/syncope/fi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795" y="1875108"/>
            <a:ext cx="49720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6720E429-61B8-4DA7-8187-650C59DAA420}"/>
              </a:ext>
            </a:extLst>
          </p:cNvPr>
          <p:cNvPicPr>
            <a:picLocks noChangeAspect="1"/>
          </p:cNvPicPr>
          <p:nvPr/>
        </p:nvPicPr>
        <p:blipFill rotWithShape="1">
          <a:blip r:embed="rId6"/>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266317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009971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1709544" y="5693615"/>
            <a:ext cx="5561138" cy="369332"/>
          </a:xfrm>
          <a:prstGeom prst="rect">
            <a:avLst/>
          </a:prstGeom>
          <a:noFill/>
        </p:spPr>
        <p:txBody>
          <a:bodyPr wrap="none" rtlCol="0">
            <a:spAutoFit/>
          </a:bodyPr>
          <a:lstStyle/>
          <a:p>
            <a:r>
              <a:rPr lang="cs-CZ" dirty="0"/>
              <a:t>Adaptační změny na zátěž </a:t>
            </a:r>
            <a:r>
              <a:rPr lang="cs-CZ" dirty="0" err="1"/>
              <a:t>v.s</a:t>
            </a:r>
            <a:r>
              <a:rPr lang="cs-CZ" dirty="0"/>
              <a:t>. patologické EKG</a:t>
            </a:r>
          </a:p>
        </p:txBody>
      </p:sp>
      <p:sp>
        <p:nvSpPr>
          <p:cNvPr id="3" name="TextovéPole 2"/>
          <p:cNvSpPr txBox="1"/>
          <p:nvPr/>
        </p:nvSpPr>
        <p:spPr>
          <a:xfrm>
            <a:off x="371664" y="450765"/>
            <a:ext cx="10439076" cy="954107"/>
          </a:xfrm>
          <a:prstGeom prst="rect">
            <a:avLst/>
          </a:prstGeom>
          <a:noFill/>
        </p:spPr>
        <p:txBody>
          <a:bodyPr wrap="none" rtlCol="0">
            <a:spAutoFit/>
          </a:bodyPr>
          <a:lstStyle/>
          <a:p>
            <a:r>
              <a:rPr lang="cs-CZ" dirty="0"/>
              <a:t>Intenzivní kardiovaskulární trénink vede k změnám srdce, které vedou k komplexu změn EKG</a:t>
            </a:r>
          </a:p>
          <a:p>
            <a:r>
              <a:rPr lang="cs-CZ" dirty="0"/>
              <a:t>v literatuře klasifikované jako </a:t>
            </a:r>
            <a:r>
              <a:rPr lang="cs-CZ" sz="2000" b="1" u="sng" dirty="0">
                <a:solidFill>
                  <a:srgbClr val="FF0000"/>
                </a:solidFill>
              </a:rPr>
              <a:t>EKG SPORTOVCE</a:t>
            </a:r>
            <a:r>
              <a:rPr lang="cs-CZ" dirty="0"/>
              <a:t>:</a:t>
            </a:r>
          </a:p>
          <a:p>
            <a:endParaRPr lang="cs-CZ" dirty="0"/>
          </a:p>
        </p:txBody>
      </p:sp>
      <p:sp>
        <p:nvSpPr>
          <p:cNvPr id="5" name="TextovéPole 4"/>
          <p:cNvSpPr txBox="1"/>
          <p:nvPr/>
        </p:nvSpPr>
        <p:spPr>
          <a:xfrm>
            <a:off x="358219" y="1000059"/>
            <a:ext cx="7116051" cy="923330"/>
          </a:xfrm>
          <a:prstGeom prst="rect">
            <a:avLst/>
          </a:prstGeom>
          <a:noFill/>
        </p:spPr>
        <p:txBody>
          <a:bodyPr wrap="none" rtlCol="0">
            <a:spAutoFit/>
          </a:bodyPr>
          <a:lstStyle/>
          <a:p>
            <a:r>
              <a:rPr lang="cs-CZ" dirty="0"/>
              <a:t>Je dáno:</a:t>
            </a:r>
          </a:p>
          <a:p>
            <a:pPr marL="285750" indent="-285750">
              <a:buFont typeface="Arial" panose="020B0604020202020204" pitchFamily="34" charset="0"/>
              <a:buChar char="•"/>
            </a:pPr>
            <a:r>
              <a:rPr lang="cs-CZ" dirty="0"/>
              <a:t>Strukturální </a:t>
            </a:r>
            <a:r>
              <a:rPr lang="cs-CZ" dirty="0" err="1"/>
              <a:t>remodelací</a:t>
            </a:r>
            <a:r>
              <a:rPr lang="cs-CZ" dirty="0"/>
              <a:t> srdce ( </a:t>
            </a:r>
            <a:r>
              <a:rPr lang="cs-CZ" dirty="0" err="1"/>
              <a:t>kompenzatorní</a:t>
            </a:r>
            <a:r>
              <a:rPr lang="cs-CZ" dirty="0"/>
              <a:t>, fyziologické)</a:t>
            </a:r>
          </a:p>
          <a:p>
            <a:pPr marL="285750" indent="-285750">
              <a:buFont typeface="Arial" panose="020B0604020202020204" pitchFamily="34" charset="0"/>
              <a:buChar char="•"/>
            </a:pPr>
            <a:r>
              <a:rPr lang="cs-CZ" dirty="0"/>
              <a:t>Zvýšeným tonem vagu</a:t>
            </a:r>
          </a:p>
        </p:txBody>
      </p:sp>
      <p:sp>
        <p:nvSpPr>
          <p:cNvPr id="10" name="TextovéPole 9"/>
          <p:cNvSpPr txBox="1"/>
          <p:nvPr/>
        </p:nvSpPr>
        <p:spPr>
          <a:xfrm>
            <a:off x="385109" y="2160030"/>
            <a:ext cx="9693679" cy="646331"/>
          </a:xfrm>
          <a:prstGeom prst="rect">
            <a:avLst/>
          </a:prstGeom>
          <a:noFill/>
        </p:spPr>
        <p:txBody>
          <a:bodyPr wrap="none" rtlCol="0">
            <a:spAutoFit/>
          </a:bodyPr>
          <a:lstStyle/>
          <a:p>
            <a:r>
              <a:rPr lang="cs-CZ" dirty="0"/>
              <a:t>Část těchto změn má projevy na EKG, které jsou </a:t>
            </a:r>
            <a:r>
              <a:rPr lang="cs-CZ" b="1" dirty="0">
                <a:solidFill>
                  <a:srgbClr val="FF0000"/>
                </a:solidFill>
              </a:rPr>
              <a:t>podobné PATOLOGICKÝM nálezům </a:t>
            </a:r>
          </a:p>
          <a:p>
            <a:r>
              <a:rPr lang="cs-CZ" dirty="0"/>
              <a:t>doprovázející strukturální či funkční onemocnění srdce</a:t>
            </a:r>
          </a:p>
        </p:txBody>
      </p:sp>
      <p:sp>
        <p:nvSpPr>
          <p:cNvPr id="11" name="TextovéPole 10"/>
          <p:cNvSpPr txBox="1"/>
          <p:nvPr/>
        </p:nvSpPr>
        <p:spPr>
          <a:xfrm>
            <a:off x="358219" y="2980490"/>
            <a:ext cx="11647740" cy="1477328"/>
          </a:xfrm>
          <a:prstGeom prst="rect">
            <a:avLst/>
          </a:prstGeom>
          <a:noFill/>
        </p:spPr>
        <p:txBody>
          <a:bodyPr wrap="none" rtlCol="0">
            <a:spAutoFit/>
          </a:bodyPr>
          <a:lstStyle/>
          <a:p>
            <a:r>
              <a:rPr lang="cs-CZ" dirty="0"/>
              <a:t>To vede k falešně pozitivním výsledkům hodnocení EKG s indikací dalšího </a:t>
            </a:r>
            <a:r>
              <a:rPr lang="cs-CZ" dirty="0" err="1"/>
              <a:t>dovyšetřování</a:t>
            </a:r>
            <a:r>
              <a:rPr lang="cs-CZ" dirty="0"/>
              <a:t> sportovce, což</a:t>
            </a:r>
          </a:p>
          <a:p>
            <a:r>
              <a:rPr lang="cs-CZ" dirty="0"/>
              <a:t>Je spojeno s :</a:t>
            </a:r>
          </a:p>
          <a:p>
            <a:pPr marL="285750" indent="-285750">
              <a:buFont typeface="Arial" panose="020B0604020202020204" pitchFamily="34" charset="0"/>
              <a:buChar char="•"/>
            </a:pPr>
            <a:r>
              <a:rPr lang="cs-CZ" dirty="0"/>
              <a:t>Finančními a personálními náklady ( kardiolog, ECHO, EKG </a:t>
            </a:r>
            <a:r>
              <a:rPr lang="cs-CZ" dirty="0" err="1"/>
              <a:t>holter</a:t>
            </a:r>
            <a:r>
              <a:rPr lang="cs-CZ" dirty="0"/>
              <a:t> a MRI srdce … cca 15 tis Kč)</a:t>
            </a:r>
          </a:p>
          <a:p>
            <a:pPr marL="285750" indent="-285750">
              <a:buFont typeface="Arial" panose="020B0604020202020204" pitchFamily="34" charset="0"/>
              <a:buChar char="•"/>
            </a:pPr>
            <a:r>
              <a:rPr lang="cs-CZ" dirty="0"/>
              <a:t>Potencionálním psychologickým postižením sportovce</a:t>
            </a:r>
          </a:p>
          <a:p>
            <a:pPr marL="285750" indent="-285750">
              <a:buFont typeface="Arial" panose="020B0604020202020204" pitchFamily="34" charset="0"/>
              <a:buChar char="•"/>
            </a:pPr>
            <a:endParaRPr lang="cs-CZ" dirty="0"/>
          </a:p>
        </p:txBody>
      </p:sp>
      <p:sp>
        <p:nvSpPr>
          <p:cNvPr id="6" name="TextovéPole 5"/>
          <p:cNvSpPr txBox="1"/>
          <p:nvPr/>
        </p:nvSpPr>
        <p:spPr>
          <a:xfrm>
            <a:off x="356674" y="4462924"/>
            <a:ext cx="6009979" cy="646331"/>
          </a:xfrm>
          <a:prstGeom prst="rect">
            <a:avLst/>
          </a:prstGeom>
          <a:noFill/>
        </p:spPr>
        <p:txBody>
          <a:bodyPr wrap="none" rtlCol="0">
            <a:spAutoFit/>
          </a:bodyPr>
          <a:lstStyle/>
          <a:p>
            <a:r>
              <a:rPr lang="cs-CZ" dirty="0"/>
              <a:t>Falešně negativní zhodnocení EKG může vést k …… </a:t>
            </a:r>
          </a:p>
          <a:p>
            <a:endParaRPr lang="cs-CZ" dirty="0"/>
          </a:p>
        </p:txBody>
      </p:sp>
    </p:spTree>
    <p:extLst>
      <p:ext uri="{BB962C8B-B14F-4D97-AF65-F5344CB8AC3E}">
        <p14:creationId xmlns:p14="http://schemas.microsoft.com/office/powerpoint/2010/main" val="40624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7198521" cy="2092881"/>
          </a:xfrm>
          <a:prstGeom prst="rect">
            <a:avLst/>
          </a:prstGeom>
          <a:noFill/>
        </p:spPr>
        <p:txBody>
          <a:bodyPr wrap="square" rtlCol="0">
            <a:spAutoFit/>
          </a:bodyPr>
          <a:lstStyle/>
          <a:p>
            <a:r>
              <a:rPr lang="cs-CZ" sz="4000" dirty="0" err="1"/>
              <a:t>Brugada</a:t>
            </a:r>
            <a:r>
              <a:rPr lang="cs-CZ" sz="4000" dirty="0"/>
              <a:t> </a:t>
            </a:r>
            <a:r>
              <a:rPr lang="cs-CZ" sz="4000" dirty="0" err="1"/>
              <a:t>like</a:t>
            </a:r>
            <a:r>
              <a:rPr lang="cs-CZ" sz="4000" dirty="0"/>
              <a:t> ECG</a:t>
            </a:r>
          </a:p>
          <a:p>
            <a:r>
              <a:rPr lang="cs-CZ" dirty="0" err="1"/>
              <a:t>BrS</a:t>
            </a:r>
            <a:r>
              <a:rPr lang="cs-CZ" dirty="0"/>
              <a:t> je diagnostikován u pacienta s EKG 1 typu při nálezu ST elevací ≥2 mm v ≥1 svodu V1 či V2 umístěného v 2., 3., či 4. mezižebří. A to buď při spontánním nálezu či po provedení </a:t>
            </a:r>
          </a:p>
          <a:p>
            <a:r>
              <a:rPr lang="cs-CZ" dirty="0"/>
              <a:t>AJMALINOVÉHO TESTU</a:t>
            </a:r>
          </a:p>
          <a:p>
            <a:pPr marL="285750" indent="-285750">
              <a:buFont typeface="Arial" panose="020B0604020202020204" pitchFamily="34" charset="0"/>
              <a:buChar char="•"/>
            </a:pPr>
            <a:endParaRPr lang="cs-CZ" dirty="0"/>
          </a:p>
        </p:txBody>
      </p:sp>
      <p:pic>
        <p:nvPicPr>
          <p:cNvPr id="11" name="Obrázek 10">
            <a:extLst>
              <a:ext uri="{FF2B5EF4-FFF2-40B4-BE49-F238E27FC236}">
                <a16:creationId xmlns:a16="http://schemas.microsoft.com/office/drawing/2014/main" id="{261CEE11-4626-420D-BD29-7B9456C8BB76}"/>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sp>
        <p:nvSpPr>
          <p:cNvPr id="10" name="TextovéPole 9">
            <a:extLst>
              <a:ext uri="{FF2B5EF4-FFF2-40B4-BE49-F238E27FC236}">
                <a16:creationId xmlns:a16="http://schemas.microsoft.com/office/drawing/2014/main" id="{7600CD2D-2694-4148-8F53-C744DED4698D}"/>
              </a:ext>
            </a:extLst>
          </p:cNvPr>
          <p:cNvSpPr txBox="1"/>
          <p:nvPr/>
        </p:nvSpPr>
        <p:spPr>
          <a:xfrm>
            <a:off x="184639" y="2226097"/>
            <a:ext cx="7970397" cy="2308324"/>
          </a:xfrm>
          <a:prstGeom prst="rect">
            <a:avLst/>
          </a:prstGeom>
          <a:noFill/>
        </p:spPr>
        <p:txBody>
          <a:bodyPr wrap="square" rtlCol="0">
            <a:spAutoFit/>
          </a:bodyPr>
          <a:lstStyle/>
          <a:p>
            <a:pPr marL="742950" lvl="1" indent="-285750">
              <a:buFont typeface="Arial" panose="020B0604020202020204" pitchFamily="34" charset="0"/>
              <a:buChar char="•"/>
            </a:pPr>
            <a:r>
              <a:rPr lang="cs-CZ" dirty="0"/>
              <a:t>Náhlá smrt není v souvislosti s sportovní aktivitou</a:t>
            </a:r>
          </a:p>
          <a:p>
            <a:pPr lvl="1"/>
            <a:r>
              <a:rPr lang="cs-CZ" dirty="0">
                <a:solidFill>
                  <a:schemeClr val="tx1">
                    <a:lumMod val="65000"/>
                  </a:schemeClr>
                </a:solidFill>
              </a:rPr>
              <a:t>	( 4x PMKT, </a:t>
            </a:r>
            <a:r>
              <a:rPr lang="cs-CZ" dirty="0" err="1">
                <a:solidFill>
                  <a:schemeClr val="tx1">
                    <a:lumMod val="65000"/>
                  </a:schemeClr>
                </a:solidFill>
              </a:rPr>
              <a:t>např.Esperer</a:t>
            </a:r>
            <a:r>
              <a:rPr lang="cs-CZ" dirty="0">
                <a:solidFill>
                  <a:schemeClr val="tx1">
                    <a:lumMod val="65000"/>
                  </a:schemeClr>
                </a:solidFill>
              </a:rPr>
              <a:t> H in Br J </a:t>
            </a:r>
            <a:r>
              <a:rPr lang="cs-CZ" dirty="0" err="1">
                <a:solidFill>
                  <a:schemeClr val="tx1">
                    <a:lumMod val="65000"/>
                  </a:schemeClr>
                </a:solidFill>
              </a:rPr>
              <a:t>Sports</a:t>
            </a:r>
            <a:r>
              <a:rPr lang="cs-CZ" dirty="0">
                <a:solidFill>
                  <a:schemeClr val="tx1">
                    <a:lumMod val="65000"/>
                  </a:schemeClr>
                </a:solidFill>
              </a:rPr>
              <a:t> Med. 2007:41)</a:t>
            </a:r>
          </a:p>
          <a:p>
            <a:pPr marL="742950" lvl="1" indent="-285750">
              <a:buFont typeface="Arial" panose="020B0604020202020204" pitchFamily="34" charset="0"/>
              <a:buChar char="•"/>
            </a:pPr>
            <a:r>
              <a:rPr lang="cs-CZ" dirty="0"/>
              <a:t>Nárůst tonu vagu v souvislosti s dlouhodobým tréninkem může zvyšovat riziko nočních úmrtí</a:t>
            </a:r>
          </a:p>
          <a:p>
            <a:pPr lvl="1"/>
            <a:r>
              <a:rPr lang="cs-CZ" dirty="0">
                <a:solidFill>
                  <a:schemeClr val="tx1">
                    <a:lumMod val="65000"/>
                  </a:schemeClr>
                </a:solidFill>
              </a:rPr>
              <a:t>	(</a:t>
            </a:r>
            <a:r>
              <a:rPr lang="cs-CZ" dirty="0" err="1">
                <a:solidFill>
                  <a:schemeClr val="tx1">
                    <a:lumMod val="65000"/>
                  </a:schemeClr>
                </a:solidFill>
              </a:rPr>
              <a:t>Patruno</a:t>
            </a:r>
            <a:r>
              <a:rPr lang="cs-CZ" dirty="0">
                <a:solidFill>
                  <a:schemeClr val="tx1">
                    <a:lumMod val="65000"/>
                  </a:schemeClr>
                </a:solidFill>
              </a:rPr>
              <a:t> N in </a:t>
            </a:r>
            <a:r>
              <a:rPr lang="en-US" dirty="0">
                <a:solidFill>
                  <a:schemeClr val="tx1">
                    <a:lumMod val="65000"/>
                  </a:schemeClr>
                </a:solidFill>
              </a:rPr>
              <a:t>Pacing and </a:t>
            </a:r>
            <a:r>
              <a:rPr lang="en-US" dirty="0" err="1">
                <a:solidFill>
                  <a:schemeClr val="tx1">
                    <a:lumMod val="65000"/>
                  </a:schemeClr>
                </a:solidFill>
              </a:rPr>
              <a:t>Clin</a:t>
            </a:r>
            <a:r>
              <a:rPr lang="en-US" dirty="0">
                <a:solidFill>
                  <a:schemeClr val="tx1">
                    <a:lumMod val="65000"/>
                  </a:schemeClr>
                </a:solidFill>
              </a:rPr>
              <a:t> </a:t>
            </a:r>
            <a:r>
              <a:rPr lang="en-US" dirty="0" err="1">
                <a:solidFill>
                  <a:schemeClr val="tx1">
                    <a:lumMod val="65000"/>
                  </a:schemeClr>
                </a:solidFill>
              </a:rPr>
              <a:t>Electrophysiol</a:t>
            </a:r>
            <a:r>
              <a:rPr lang="en-US" dirty="0">
                <a:solidFill>
                  <a:schemeClr val="tx1">
                    <a:lumMod val="65000"/>
                  </a:schemeClr>
                </a:solidFill>
              </a:rPr>
              <a:t> 2006</a:t>
            </a:r>
            <a:r>
              <a:rPr lang="cs-CZ" dirty="0">
                <a:solidFill>
                  <a:schemeClr val="tx1">
                    <a:lumMod val="65000"/>
                  </a:schemeClr>
                </a:solidFill>
              </a:rPr>
              <a:t>:</a:t>
            </a:r>
            <a:r>
              <a:rPr lang="en-US" dirty="0">
                <a:solidFill>
                  <a:schemeClr val="tx1">
                    <a:lumMod val="65000"/>
                  </a:schemeClr>
                </a:solidFill>
              </a:rPr>
              <a:t>29</a:t>
            </a:r>
            <a:r>
              <a:rPr lang="cs-CZ" dirty="0">
                <a:solidFill>
                  <a:schemeClr val="tx1">
                    <a:lumMod val="65000"/>
                  </a:schemeClr>
                </a:solidFill>
              </a:rPr>
              <a:t>)</a:t>
            </a:r>
          </a:p>
          <a:p>
            <a:pPr marL="742950" lvl="1" indent="-285750">
              <a:buFont typeface="Arial" panose="020B0604020202020204" pitchFamily="34" charset="0"/>
              <a:buChar char="•"/>
            </a:pPr>
            <a:r>
              <a:rPr lang="cs-CZ" dirty="0"/>
              <a:t>80 % případů symptomatických ve spánku </a:t>
            </a:r>
          </a:p>
          <a:p>
            <a:r>
              <a:rPr lang="cs-CZ" dirty="0"/>
              <a:t>		</a:t>
            </a:r>
            <a:r>
              <a:rPr lang="cs-CZ" dirty="0">
                <a:solidFill>
                  <a:schemeClr val="tx1">
                    <a:lumMod val="65000"/>
                  </a:schemeClr>
                </a:solidFill>
              </a:rPr>
              <a:t>( </a:t>
            </a:r>
            <a:r>
              <a:rPr lang="cs-CZ" dirty="0" err="1">
                <a:solidFill>
                  <a:schemeClr val="tx1">
                    <a:lumMod val="65000"/>
                  </a:schemeClr>
                </a:solidFill>
              </a:rPr>
              <a:t>Krittayaphong</a:t>
            </a:r>
            <a:r>
              <a:rPr lang="cs-CZ" dirty="0">
                <a:solidFill>
                  <a:schemeClr val="tx1">
                    <a:lumMod val="65000"/>
                  </a:schemeClr>
                </a:solidFill>
              </a:rPr>
              <a:t> R in Eur </a:t>
            </a:r>
            <a:r>
              <a:rPr lang="cs-CZ" dirty="0" err="1">
                <a:solidFill>
                  <a:schemeClr val="tx1">
                    <a:lumMod val="65000"/>
                  </a:schemeClr>
                </a:solidFill>
              </a:rPr>
              <a:t>Heart</a:t>
            </a:r>
            <a:r>
              <a:rPr lang="cs-CZ" dirty="0">
                <a:solidFill>
                  <a:schemeClr val="tx1">
                    <a:lumMod val="65000"/>
                  </a:schemeClr>
                </a:solidFill>
              </a:rPr>
              <a:t> J.2003;2)</a:t>
            </a:r>
          </a:p>
          <a:p>
            <a:endParaRPr lang="cs-CZ" dirty="0"/>
          </a:p>
        </p:txBody>
      </p:sp>
      <p:grpSp>
        <p:nvGrpSpPr>
          <p:cNvPr id="12" name="Skupina 11"/>
          <p:cNvGrpSpPr/>
          <p:nvPr/>
        </p:nvGrpSpPr>
        <p:grpSpPr>
          <a:xfrm>
            <a:off x="425756" y="1092199"/>
            <a:ext cx="3429000" cy="3798333"/>
            <a:chOff x="425756" y="1092199"/>
            <a:chExt cx="3429000" cy="3798333"/>
          </a:xfrm>
        </p:grpSpPr>
        <p:sp>
          <p:nvSpPr>
            <p:cNvPr id="9" name="TextovéPole 8"/>
            <p:cNvSpPr txBox="1"/>
            <p:nvPr/>
          </p:nvSpPr>
          <p:spPr>
            <a:xfrm>
              <a:off x="647700" y="4521200"/>
              <a:ext cx="2985113" cy="369332"/>
            </a:xfrm>
            <a:prstGeom prst="rect">
              <a:avLst/>
            </a:prstGeom>
            <a:noFill/>
          </p:spPr>
          <p:txBody>
            <a:bodyPr wrap="none" rtlCol="0">
              <a:spAutoFit/>
            </a:bodyPr>
            <a:lstStyle/>
            <a:p>
              <a:r>
                <a:rPr lang="cs-CZ" dirty="0" err="1"/>
                <a:t>lai-tai</a:t>
              </a:r>
              <a:r>
                <a:rPr lang="cs-CZ" dirty="0"/>
                <a:t> </a:t>
              </a:r>
              <a:r>
                <a:rPr lang="cs-CZ" dirty="0" err="1"/>
                <a:t>bangungut</a:t>
              </a:r>
              <a:r>
                <a:rPr lang="cs-CZ" dirty="0"/>
                <a:t> </a:t>
              </a:r>
              <a:r>
                <a:rPr lang="cs-CZ" dirty="0" err="1"/>
                <a:t>pokkuri</a:t>
              </a:r>
              <a:endParaRPr lang="cs-CZ" dirty="0"/>
            </a:p>
          </p:txBody>
        </p:sp>
        <p:pic>
          <p:nvPicPr>
            <p:cNvPr id="7" name="Picture 2" descr="http://mysterioushimachal.files.wordpress.com/2012/04/real-ghost-pictu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56" y="1092199"/>
              <a:ext cx="3429000" cy="342900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http://cdn.lifeinthefastlane.com/wp-content/uploads/2012/01/brugada-typ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69" y="1030065"/>
            <a:ext cx="5908110" cy="445368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F9C4019-2926-442D-B9EE-91EE0D60E852}"/>
              </a:ext>
            </a:extLst>
          </p:cNvPr>
          <p:cNvPicPr>
            <a:picLocks noChangeAspect="1"/>
          </p:cNvPicPr>
          <p:nvPr/>
        </p:nvPicPr>
        <p:blipFill>
          <a:blip r:embed="rId7"/>
          <a:stretch>
            <a:fillRect/>
          </a:stretch>
        </p:blipFill>
        <p:spPr>
          <a:xfrm>
            <a:off x="6317816" y="1030065"/>
            <a:ext cx="5486091" cy="4453680"/>
          </a:xfrm>
          <a:prstGeom prst="rect">
            <a:avLst/>
          </a:prstGeom>
        </p:spPr>
      </p:pic>
    </p:spTree>
    <p:extLst>
      <p:ext uri="{BB962C8B-B14F-4D97-AF65-F5344CB8AC3E}">
        <p14:creationId xmlns:p14="http://schemas.microsoft.com/office/powerpoint/2010/main" val="25146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8066956" cy="5355312"/>
          </a:xfrm>
          <a:prstGeom prst="rect">
            <a:avLst/>
          </a:prstGeom>
          <a:noFill/>
        </p:spPr>
        <p:txBody>
          <a:bodyPr wrap="square" rtlCol="0">
            <a:spAutoFit/>
          </a:bodyPr>
          <a:lstStyle/>
          <a:p>
            <a:r>
              <a:rPr lang="cs-CZ" sz="3600" dirty="0"/>
              <a:t>Sinusová bradykardie pod 30/min, SA pauza delší než 3 s</a:t>
            </a:r>
          </a:p>
          <a:p>
            <a:pPr marL="285750" indent="-285750">
              <a:buFont typeface="Arial" panose="020B0604020202020204" pitchFamily="34" charset="0"/>
              <a:buChar char="•"/>
            </a:pPr>
            <a:r>
              <a:rPr lang="cs-CZ" sz="2800" dirty="0"/>
              <a:t>Ověření symptomů</a:t>
            </a:r>
          </a:p>
          <a:p>
            <a:pPr marL="285750" indent="-285750">
              <a:buFont typeface="Arial" panose="020B0604020202020204" pitchFamily="34" charset="0"/>
              <a:buChar char="•"/>
            </a:pPr>
            <a:r>
              <a:rPr lang="cs-CZ" sz="2800" dirty="0"/>
              <a:t>Ověření </a:t>
            </a:r>
            <a:r>
              <a:rPr lang="cs-CZ" sz="2800" dirty="0" err="1"/>
              <a:t>chronotropní</a:t>
            </a:r>
            <a:r>
              <a:rPr lang="cs-CZ" sz="2800" dirty="0"/>
              <a:t> kompetence</a:t>
            </a:r>
            <a:endParaRPr lang="cs-CZ" sz="1200" dirty="0"/>
          </a:p>
          <a:p>
            <a:pPr marL="742950" lvl="1" indent="-285750">
              <a:buFont typeface="Arial" panose="020B0604020202020204" pitchFamily="34" charset="0"/>
              <a:buChar char="•"/>
            </a:pP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7" name="Obrázek 6">
            <a:extLst>
              <a:ext uri="{FF2B5EF4-FFF2-40B4-BE49-F238E27FC236}">
                <a16:creationId xmlns:a16="http://schemas.microsoft.com/office/drawing/2014/main" id="{B787E1BC-024E-420C-A796-71F425E17A5C}"/>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70882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7198521" cy="6217087"/>
          </a:xfrm>
          <a:prstGeom prst="rect">
            <a:avLst/>
          </a:prstGeom>
          <a:noFill/>
        </p:spPr>
        <p:txBody>
          <a:bodyPr wrap="square" rtlCol="0">
            <a:spAutoFit/>
          </a:bodyPr>
          <a:lstStyle/>
          <a:p>
            <a:r>
              <a:rPr lang="cs-CZ" sz="3200" dirty="0"/>
              <a:t>AV blok </a:t>
            </a:r>
            <a:r>
              <a:rPr lang="cs-CZ" sz="3200" dirty="0" err="1"/>
              <a:t>I.stupně</a:t>
            </a:r>
            <a:r>
              <a:rPr lang="cs-CZ" sz="3200" dirty="0"/>
              <a:t> s PQ nad 400 </a:t>
            </a:r>
            <a:r>
              <a:rPr lang="cs-CZ" sz="3200" dirty="0" err="1"/>
              <a:t>ms</a:t>
            </a:r>
            <a:endParaRPr lang="cs-CZ" sz="3200" dirty="0"/>
          </a:p>
          <a:p>
            <a:r>
              <a:rPr lang="cs-CZ" sz="3200" dirty="0"/>
              <a:t>Pokud se:</a:t>
            </a:r>
          </a:p>
          <a:p>
            <a:pPr marL="285750" indent="-285750">
              <a:buFont typeface="Arial" panose="020B0604020202020204" pitchFamily="34" charset="0"/>
              <a:buChar char="•"/>
            </a:pPr>
            <a:r>
              <a:rPr lang="cs-CZ" sz="3200" dirty="0"/>
              <a:t>Nezkrátí PQ  při zátěži</a:t>
            </a:r>
          </a:p>
          <a:p>
            <a:pPr marL="285750" indent="-285750">
              <a:buFont typeface="Arial" panose="020B0604020202020204" pitchFamily="34" charset="0"/>
              <a:buChar char="•"/>
            </a:pPr>
            <a:r>
              <a:rPr lang="cs-CZ" sz="3200" dirty="0"/>
              <a:t>Pozitivní rodinná anamnéza</a:t>
            </a:r>
          </a:p>
          <a:p>
            <a:pPr marL="285750" indent="-285750">
              <a:buFont typeface="Arial" panose="020B0604020202020204" pitchFamily="34" charset="0"/>
              <a:buChar char="•"/>
            </a:pPr>
            <a:r>
              <a:rPr lang="cs-CZ" sz="3200" dirty="0"/>
              <a:t>Jsou symptomy</a:t>
            </a:r>
          </a:p>
          <a:p>
            <a:pPr marL="285750" indent="-285750">
              <a:buFont typeface="Arial" panose="020B0604020202020204" pitchFamily="34" charset="0"/>
              <a:buChar char="•"/>
            </a:pPr>
            <a:endParaRPr lang="cs-CZ" sz="1400" dirty="0">
              <a:solidFill>
                <a:schemeClr val="tx1">
                  <a:lumMod val="65000"/>
                </a:schemeClr>
              </a:solidFill>
            </a:endParaRPr>
          </a:p>
          <a:p>
            <a:pPr marL="285750" indent="-285750">
              <a:buFont typeface="Arial" panose="020B0604020202020204" pitchFamily="34" charset="0"/>
              <a:buChar char="•"/>
            </a:pPr>
            <a:endParaRPr lang="cs-CZ" dirty="0">
              <a:solidFill>
                <a:schemeClr val="tx1">
                  <a:lumMod val="65000"/>
                </a:schemeClr>
              </a:solidFill>
            </a:endParaRPr>
          </a:p>
          <a:p>
            <a:pPr marL="742950" lvl="1" indent="-285750">
              <a:buFont typeface="Arial" panose="020B0604020202020204" pitchFamily="34" charset="0"/>
              <a:buChar char="•"/>
            </a:pP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7" name="Obrázek 6">
            <a:extLst>
              <a:ext uri="{FF2B5EF4-FFF2-40B4-BE49-F238E27FC236}">
                <a16:creationId xmlns:a16="http://schemas.microsoft.com/office/drawing/2014/main" id="{B787E1BC-024E-420C-A796-71F425E17A5C}"/>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8" name="Obrázek 7">
            <a:extLst>
              <a:ext uri="{FF2B5EF4-FFF2-40B4-BE49-F238E27FC236}">
                <a16:creationId xmlns:a16="http://schemas.microsoft.com/office/drawing/2014/main" id="{A0E85C44-4835-44A7-9290-3390A2B78AEA}"/>
              </a:ext>
            </a:extLst>
          </p:cNvPr>
          <p:cNvPicPr>
            <a:picLocks noChangeAspect="1"/>
          </p:cNvPicPr>
          <p:nvPr/>
        </p:nvPicPr>
        <p:blipFill>
          <a:blip r:embed="rId5"/>
          <a:stretch>
            <a:fillRect/>
          </a:stretch>
        </p:blipFill>
        <p:spPr>
          <a:xfrm>
            <a:off x="358219" y="1050911"/>
            <a:ext cx="7808989" cy="4313298"/>
          </a:xfrm>
          <a:prstGeom prst="rect">
            <a:avLst/>
          </a:prstGeom>
        </p:spPr>
      </p:pic>
    </p:spTree>
    <p:extLst>
      <p:ext uri="{BB962C8B-B14F-4D97-AF65-F5344CB8AC3E}">
        <p14:creationId xmlns:p14="http://schemas.microsoft.com/office/powerpoint/2010/main" val="38955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8169961" cy="4370427"/>
          </a:xfrm>
          <a:prstGeom prst="rect">
            <a:avLst/>
          </a:prstGeom>
          <a:noFill/>
        </p:spPr>
        <p:txBody>
          <a:bodyPr wrap="square" rtlCol="0">
            <a:spAutoFit/>
          </a:bodyPr>
          <a:lstStyle/>
          <a:p>
            <a:r>
              <a:rPr lang="cs-CZ" sz="3600" dirty="0"/>
              <a:t>AV blok </a:t>
            </a:r>
            <a:r>
              <a:rPr lang="cs-CZ" sz="3600" dirty="0" err="1"/>
              <a:t>II.stupně</a:t>
            </a:r>
            <a:r>
              <a:rPr lang="cs-CZ" sz="3600" dirty="0"/>
              <a:t> II. typu – </a:t>
            </a:r>
            <a:r>
              <a:rPr lang="cs-CZ" sz="3600" dirty="0" err="1"/>
              <a:t>Mobitz</a:t>
            </a:r>
            <a:endParaRPr lang="cs-CZ" sz="3600" dirty="0"/>
          </a:p>
          <a:p>
            <a:endParaRPr lang="cs-CZ" dirty="0">
              <a:solidFill>
                <a:schemeClr val="tx1">
                  <a:lumMod val="65000"/>
                </a:schemeClr>
              </a:solidFill>
            </a:endParaRPr>
          </a:p>
          <a:p>
            <a:pPr marL="285750" indent="-285750">
              <a:buFont typeface="Arial" panose="020B0604020202020204" pitchFamily="34" charset="0"/>
              <a:buChar char="•"/>
            </a:pPr>
            <a:r>
              <a:rPr lang="cs-CZ" dirty="0"/>
              <a:t>Náhlý výpadek QRS bez prodlužování PQ</a:t>
            </a:r>
          </a:p>
          <a:p>
            <a:pPr marL="742950" lvl="1" indent="-285750">
              <a:buFont typeface="Arial" panose="020B0604020202020204" pitchFamily="34" charset="0"/>
              <a:buChar char="•"/>
            </a:pP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7" name="Obrázek 6">
            <a:extLst>
              <a:ext uri="{FF2B5EF4-FFF2-40B4-BE49-F238E27FC236}">
                <a16:creationId xmlns:a16="http://schemas.microsoft.com/office/drawing/2014/main" id="{B787E1BC-024E-420C-A796-71F425E17A5C}"/>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8" name="Obrázek 7">
            <a:extLst>
              <a:ext uri="{FF2B5EF4-FFF2-40B4-BE49-F238E27FC236}">
                <a16:creationId xmlns:a16="http://schemas.microsoft.com/office/drawing/2014/main" id="{32DD96C8-6AB1-43CD-A27F-BD3511F57758}"/>
              </a:ext>
            </a:extLst>
          </p:cNvPr>
          <p:cNvPicPr>
            <a:picLocks noChangeAspect="1"/>
          </p:cNvPicPr>
          <p:nvPr/>
        </p:nvPicPr>
        <p:blipFill>
          <a:blip r:embed="rId5"/>
          <a:stretch>
            <a:fillRect/>
          </a:stretch>
        </p:blipFill>
        <p:spPr>
          <a:xfrm>
            <a:off x="358218" y="1967578"/>
            <a:ext cx="7964925" cy="2032922"/>
          </a:xfrm>
          <a:prstGeom prst="rect">
            <a:avLst/>
          </a:prstGeom>
        </p:spPr>
      </p:pic>
      <p:cxnSp>
        <p:nvCxnSpPr>
          <p:cNvPr id="9" name="Přímá spojnice se šipkou 8"/>
          <p:cNvCxnSpPr/>
          <p:nvPr/>
        </p:nvCxnSpPr>
        <p:spPr>
          <a:xfrm>
            <a:off x="1935678" y="3230089"/>
            <a:ext cx="223322" cy="2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Přímá spojnice se šipkou 12"/>
          <p:cNvCxnSpPr/>
          <p:nvPr/>
        </p:nvCxnSpPr>
        <p:spPr>
          <a:xfrm>
            <a:off x="3107253" y="3234378"/>
            <a:ext cx="223322" cy="2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Přímá spojnice se šipkou 13"/>
          <p:cNvCxnSpPr/>
          <p:nvPr/>
        </p:nvCxnSpPr>
        <p:spPr>
          <a:xfrm>
            <a:off x="4278828" y="3236439"/>
            <a:ext cx="223322" cy="2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Přímá spojnice se šipkou 14"/>
          <p:cNvCxnSpPr/>
          <p:nvPr/>
        </p:nvCxnSpPr>
        <p:spPr>
          <a:xfrm>
            <a:off x="6641028" y="3228028"/>
            <a:ext cx="223322" cy="2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Přímá spojnice se šipkou 15"/>
          <p:cNvCxnSpPr/>
          <p:nvPr/>
        </p:nvCxnSpPr>
        <p:spPr>
          <a:xfrm>
            <a:off x="7805459" y="3225967"/>
            <a:ext cx="223322" cy="2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137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8169961" cy="3539430"/>
          </a:xfrm>
          <a:prstGeom prst="rect">
            <a:avLst/>
          </a:prstGeom>
          <a:noFill/>
        </p:spPr>
        <p:txBody>
          <a:bodyPr wrap="square" rtlCol="0">
            <a:spAutoFit/>
          </a:bodyPr>
          <a:lstStyle/>
          <a:p>
            <a:r>
              <a:rPr lang="cs-CZ" sz="3600" dirty="0"/>
              <a:t>AV blok </a:t>
            </a:r>
            <a:r>
              <a:rPr lang="cs-CZ" sz="3600" dirty="0" err="1"/>
              <a:t>III.stupně</a:t>
            </a: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a:p>
          <a:p>
            <a:endParaRPr lang="cs-CZ" dirty="0">
              <a:solidFill>
                <a:schemeClr val="tx1">
                  <a:lumMod val="65000"/>
                </a:schemeClr>
              </a:solidFill>
            </a:endParaRP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7" name="Obrázek 6">
            <a:extLst>
              <a:ext uri="{FF2B5EF4-FFF2-40B4-BE49-F238E27FC236}">
                <a16:creationId xmlns:a16="http://schemas.microsoft.com/office/drawing/2014/main" id="{B787E1BC-024E-420C-A796-71F425E17A5C}"/>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8" name="Obrázek 7">
            <a:extLst>
              <a:ext uri="{FF2B5EF4-FFF2-40B4-BE49-F238E27FC236}">
                <a16:creationId xmlns:a16="http://schemas.microsoft.com/office/drawing/2014/main" id="{43C3BBC8-635C-4BFC-B945-6D63D979E20F}"/>
              </a:ext>
            </a:extLst>
          </p:cNvPr>
          <p:cNvPicPr>
            <a:picLocks noChangeAspect="1"/>
          </p:cNvPicPr>
          <p:nvPr/>
        </p:nvPicPr>
        <p:blipFill>
          <a:blip r:embed="rId5"/>
          <a:stretch>
            <a:fillRect/>
          </a:stretch>
        </p:blipFill>
        <p:spPr>
          <a:xfrm>
            <a:off x="358218" y="1377136"/>
            <a:ext cx="7905469" cy="1990318"/>
          </a:xfrm>
          <a:prstGeom prst="rect">
            <a:avLst/>
          </a:prstGeom>
        </p:spPr>
      </p:pic>
    </p:spTree>
    <p:extLst>
      <p:ext uri="{BB962C8B-B14F-4D97-AF65-F5344CB8AC3E}">
        <p14:creationId xmlns:p14="http://schemas.microsoft.com/office/powerpoint/2010/main" val="3435196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9658"/>
            <a:ext cx="8187904" cy="3754874"/>
          </a:xfrm>
          <a:prstGeom prst="rect">
            <a:avLst/>
          </a:prstGeom>
          <a:noFill/>
        </p:spPr>
        <p:txBody>
          <a:bodyPr wrap="square" rtlCol="0">
            <a:spAutoFit/>
          </a:bodyPr>
          <a:lstStyle/>
          <a:p>
            <a:r>
              <a:rPr lang="cs-CZ" sz="4000" dirty="0"/>
              <a:t>KES, síňové a komorové arytmie</a:t>
            </a:r>
          </a:p>
          <a:p>
            <a:r>
              <a:rPr lang="cs-CZ" dirty="0"/>
              <a:t>SVT, FS, </a:t>
            </a:r>
            <a:r>
              <a:rPr lang="cs-CZ" dirty="0" err="1"/>
              <a:t>fluter</a:t>
            </a:r>
            <a:r>
              <a:rPr lang="cs-CZ" dirty="0"/>
              <a:t> síní</a:t>
            </a:r>
          </a:p>
          <a:p>
            <a:pPr marL="285750" indent="-285750">
              <a:buFont typeface="Arial" panose="020B0604020202020204" pitchFamily="34" charset="0"/>
              <a:buChar char="•"/>
            </a:pPr>
            <a:endParaRPr lang="cs-CZ" dirty="0"/>
          </a:p>
          <a:p>
            <a:r>
              <a:rPr lang="cs-CZ" dirty="0"/>
              <a:t>2 KES na 10 s EKG</a:t>
            </a:r>
          </a:p>
          <a:p>
            <a:pPr marL="285750" indent="-285750">
              <a:buFont typeface="Arial" panose="020B0604020202020204" pitchFamily="34" charset="0"/>
              <a:buChar char="•"/>
            </a:pPr>
            <a:r>
              <a:rPr lang="cs-CZ" dirty="0"/>
              <a:t>30 % šance na strukturální onemocnění srdce</a:t>
            </a:r>
          </a:p>
          <a:p>
            <a:r>
              <a:rPr lang="cs-CZ" dirty="0"/>
              <a:t>	(</a:t>
            </a:r>
            <a:r>
              <a:rPr lang="cs-CZ" dirty="0" err="1"/>
              <a:t>Biffi</a:t>
            </a:r>
            <a:r>
              <a:rPr lang="cs-CZ" dirty="0"/>
              <a:t> A in </a:t>
            </a:r>
            <a:r>
              <a:rPr lang="en-US" dirty="0"/>
              <a:t>J Am Coll </a:t>
            </a:r>
            <a:r>
              <a:rPr lang="en-US" dirty="0" err="1"/>
              <a:t>Cardiol</a:t>
            </a:r>
            <a:r>
              <a:rPr lang="cs-CZ" dirty="0"/>
              <a:t> </a:t>
            </a:r>
            <a:r>
              <a:rPr lang="en-US" dirty="0"/>
              <a:t>2002;40</a:t>
            </a:r>
            <a:r>
              <a:rPr lang="cs-CZ" dirty="0"/>
              <a:t>)</a:t>
            </a:r>
          </a:p>
          <a:p>
            <a:pPr marL="285750" indent="-285750">
              <a:buFont typeface="Arial" panose="020B0604020202020204" pitchFamily="34" charset="0"/>
              <a:buChar char="•"/>
            </a:pPr>
            <a:r>
              <a:rPr lang="cs-CZ" dirty="0"/>
              <a:t>Idiopatická vs. při strukturální patologii</a:t>
            </a:r>
          </a:p>
          <a:p>
            <a:endParaRPr lang="cs-CZ" dirty="0"/>
          </a:p>
          <a:p>
            <a:r>
              <a:rPr lang="cs-CZ" dirty="0"/>
              <a:t>Kuplety, triplety, </a:t>
            </a:r>
            <a:r>
              <a:rPr lang="cs-CZ" dirty="0" err="1"/>
              <a:t>nsKT</a:t>
            </a:r>
            <a:endParaRPr lang="cs-CZ" dirty="0"/>
          </a:p>
          <a:p>
            <a:pPr marL="285750" indent="-285750">
              <a:buFont typeface="Arial" panose="020B0604020202020204" pitchFamily="34" charset="0"/>
              <a:buChar char="•"/>
            </a:pPr>
            <a:r>
              <a:rPr lang="cs-CZ" dirty="0"/>
              <a:t>Nevedou k SCD, ale mohou být příznakem jiné k SCD vedoucí nemoci</a:t>
            </a:r>
          </a:p>
          <a:p>
            <a:pPr marL="285750" indent="-285750">
              <a:buFont typeface="Arial" panose="020B0604020202020204" pitchFamily="34" charset="0"/>
              <a:buChar char="•"/>
            </a:pPr>
            <a:endParaRPr lang="cs-CZ" dirty="0"/>
          </a:p>
        </p:txBody>
      </p:sp>
      <p:pic>
        <p:nvPicPr>
          <p:cNvPr id="7" name="Obrázek 6">
            <a:extLst>
              <a:ext uri="{FF2B5EF4-FFF2-40B4-BE49-F238E27FC236}">
                <a16:creationId xmlns:a16="http://schemas.microsoft.com/office/drawing/2014/main" id="{B787E1BC-024E-420C-A796-71F425E17A5C}"/>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spTree>
    <p:extLst>
      <p:ext uri="{BB962C8B-B14F-4D97-AF65-F5344CB8AC3E}">
        <p14:creationId xmlns:p14="http://schemas.microsoft.com/office/powerpoint/2010/main" val="3403538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791970" cy="369332"/>
          </a:xfrm>
          <a:prstGeom prst="rect">
            <a:avLst/>
          </a:prstGeom>
          <a:noFill/>
        </p:spPr>
        <p:txBody>
          <a:bodyPr wrap="none" rtlCol="0">
            <a:spAutoFit/>
          </a:bodyPr>
          <a:lstStyle/>
          <a:p>
            <a:r>
              <a:rPr lang="cs-CZ" dirty="0"/>
              <a:t>„ International </a:t>
            </a:r>
            <a:r>
              <a:rPr lang="cs-CZ" dirty="0" err="1"/>
              <a:t>criteria</a:t>
            </a:r>
            <a:r>
              <a:rPr lang="cs-CZ" dirty="0"/>
              <a:t>“ hodnocení EKG sportovce</a:t>
            </a:r>
          </a:p>
        </p:txBody>
      </p:sp>
      <p:pic>
        <p:nvPicPr>
          <p:cNvPr id="5" name="Obrázek 4">
            <a:extLst>
              <a:ext uri="{FF2B5EF4-FFF2-40B4-BE49-F238E27FC236}">
                <a16:creationId xmlns:a16="http://schemas.microsoft.com/office/drawing/2014/main" id="{141598A6-6FE1-4703-B82F-DD2E5F98A023}"/>
              </a:ext>
            </a:extLst>
          </p:cNvPr>
          <p:cNvPicPr>
            <a:picLocks noChangeAspect="1"/>
          </p:cNvPicPr>
          <p:nvPr/>
        </p:nvPicPr>
        <p:blipFill rotWithShape="1">
          <a:blip r:embed="rId4"/>
          <a:srcRect l="24289" t="17385" r="24725" b="35756"/>
          <a:stretch/>
        </p:blipFill>
        <p:spPr>
          <a:xfrm>
            <a:off x="1583394" y="18855"/>
            <a:ext cx="8083778" cy="4024228"/>
          </a:xfrm>
          <a:prstGeom prst="rect">
            <a:avLst/>
          </a:prstGeom>
        </p:spPr>
      </p:pic>
      <p:sp>
        <p:nvSpPr>
          <p:cNvPr id="6" name="Obdélník 5">
            <a:extLst>
              <a:ext uri="{FF2B5EF4-FFF2-40B4-BE49-F238E27FC236}">
                <a16:creationId xmlns:a16="http://schemas.microsoft.com/office/drawing/2014/main" id="{CA1BF85F-3AFF-46B6-B006-35CA28C5F956}"/>
              </a:ext>
            </a:extLst>
          </p:cNvPr>
          <p:cNvSpPr/>
          <p:nvPr/>
        </p:nvSpPr>
        <p:spPr>
          <a:xfrm>
            <a:off x="6995711" y="18855"/>
            <a:ext cx="2671460" cy="4024228"/>
          </a:xfrm>
          <a:prstGeom prst="rect">
            <a:avLst/>
          </a:prstGeom>
          <a:solidFill>
            <a:srgbClr val="DFEBD1">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B77922D6-C2AC-4E45-9FFD-F99AC3BA892C}"/>
              </a:ext>
            </a:extLst>
          </p:cNvPr>
          <p:cNvSpPr/>
          <p:nvPr/>
        </p:nvSpPr>
        <p:spPr>
          <a:xfrm>
            <a:off x="1586773" y="0"/>
            <a:ext cx="2676755" cy="4024228"/>
          </a:xfrm>
          <a:prstGeom prst="rect">
            <a:avLst/>
          </a:prstGeom>
          <a:solidFill>
            <a:srgbClr val="DFEBD1">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8551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598281" cy="369332"/>
          </a:xfrm>
          <a:prstGeom prst="rect">
            <a:avLst/>
          </a:prstGeom>
          <a:noFill/>
        </p:spPr>
        <p:txBody>
          <a:bodyPr wrap="none" rtlCol="0">
            <a:spAutoFit/>
          </a:bodyPr>
          <a:lstStyle/>
          <a:p>
            <a:r>
              <a:rPr lang="cs-CZ" dirty="0"/>
              <a:t>EKG nálezy POTENCIÁLNĚ vyžadující následné </a:t>
            </a:r>
            <a:r>
              <a:rPr lang="cs-CZ" dirty="0" err="1"/>
              <a:t>dovyšetření</a:t>
            </a:r>
            <a:endParaRPr lang="cs-CZ" dirty="0"/>
          </a:p>
        </p:txBody>
      </p:sp>
      <p:sp>
        <p:nvSpPr>
          <p:cNvPr id="6" name="TextovéPole 5"/>
          <p:cNvSpPr txBox="1"/>
          <p:nvPr/>
        </p:nvSpPr>
        <p:spPr>
          <a:xfrm>
            <a:off x="425399" y="428255"/>
            <a:ext cx="6360883" cy="2369880"/>
          </a:xfrm>
          <a:prstGeom prst="rect">
            <a:avLst/>
          </a:prstGeom>
          <a:noFill/>
        </p:spPr>
        <p:txBody>
          <a:bodyPr wrap="square" rtlCol="0">
            <a:spAutoFit/>
          </a:bodyPr>
          <a:lstStyle/>
          <a:p>
            <a:r>
              <a:rPr lang="cs-CZ" sz="4000" dirty="0"/>
              <a:t>Hodnocení osy srdeční</a:t>
            </a:r>
          </a:p>
          <a:p>
            <a:pPr marL="342900" indent="-342900">
              <a:buAutoNum type="arabicPeriod"/>
            </a:pPr>
            <a:r>
              <a:rPr lang="cs-CZ" dirty="0"/>
              <a:t>Norma – 30 st až + 120 st </a:t>
            </a:r>
          </a:p>
          <a:p>
            <a:pPr marL="285750" indent="-285750">
              <a:buFont typeface="Arial" panose="020B0604020202020204" pitchFamily="34" charset="0"/>
              <a:buChar char="•"/>
            </a:pPr>
            <a:r>
              <a:rPr lang="cs-CZ" dirty="0"/>
              <a:t>V průběhu stárnutí se rotuje zprava doleva</a:t>
            </a:r>
          </a:p>
          <a:p>
            <a:pPr marL="285750" indent="-285750">
              <a:buFont typeface="Arial" panose="020B0604020202020204" pitchFamily="34" charset="0"/>
              <a:buChar char="•"/>
            </a:pPr>
            <a:r>
              <a:rPr lang="cs-CZ" dirty="0"/>
              <a:t>20 % sportovců má stále ještě </a:t>
            </a:r>
            <a:r>
              <a:rPr lang="cs-CZ" dirty="0" err="1"/>
              <a:t>pravotyp</a:t>
            </a:r>
            <a:r>
              <a:rPr lang="cs-CZ" dirty="0"/>
              <a:t> </a:t>
            </a:r>
          </a:p>
          <a:p>
            <a:r>
              <a:rPr lang="cs-CZ" dirty="0"/>
              <a:t>	</a:t>
            </a:r>
            <a:r>
              <a:rPr lang="cs-CZ" dirty="0">
                <a:solidFill>
                  <a:schemeClr val="tx1">
                    <a:lumMod val="65000"/>
                  </a:schemeClr>
                </a:solidFill>
              </a:rPr>
              <a:t>( </a:t>
            </a:r>
            <a:r>
              <a:rPr lang="cs-CZ" dirty="0" err="1">
                <a:solidFill>
                  <a:schemeClr val="tx1">
                    <a:lumMod val="65000"/>
                  </a:schemeClr>
                </a:solidFill>
              </a:rPr>
              <a:t>Crouse</a:t>
            </a:r>
            <a:r>
              <a:rPr lang="cs-CZ" dirty="0">
                <a:solidFill>
                  <a:schemeClr val="tx1">
                    <a:lumMod val="65000"/>
                  </a:schemeClr>
                </a:solidFill>
              </a:rPr>
              <a:t> SF et al In. </a:t>
            </a:r>
            <a:r>
              <a:rPr lang="cs-CZ" dirty="0" err="1">
                <a:solidFill>
                  <a:schemeClr val="tx1">
                    <a:lumMod val="65000"/>
                  </a:schemeClr>
                </a:solidFill>
              </a:rPr>
              <a:t>Clin</a:t>
            </a:r>
            <a:r>
              <a:rPr lang="cs-CZ" dirty="0">
                <a:solidFill>
                  <a:schemeClr val="tx1">
                    <a:lumMod val="65000"/>
                  </a:schemeClr>
                </a:solidFill>
              </a:rPr>
              <a:t> </a:t>
            </a:r>
            <a:r>
              <a:rPr lang="cs-CZ" dirty="0" err="1">
                <a:solidFill>
                  <a:schemeClr val="tx1">
                    <a:lumMod val="65000"/>
                  </a:schemeClr>
                </a:solidFill>
              </a:rPr>
              <a:t>Cardiol</a:t>
            </a:r>
            <a:r>
              <a:rPr lang="cs-CZ" dirty="0">
                <a:solidFill>
                  <a:schemeClr val="tx1">
                    <a:lumMod val="65000"/>
                  </a:schemeClr>
                </a:solidFill>
              </a:rPr>
              <a:t>. 2009;32)</a:t>
            </a:r>
            <a:endParaRPr lang="en-US" dirty="0">
              <a:solidFill>
                <a:schemeClr val="tx1">
                  <a:lumMod val="65000"/>
                </a:schemeClr>
              </a:solidFill>
            </a:endParaRPr>
          </a:p>
          <a:p>
            <a:pPr marL="342900" indent="-342900">
              <a:buAutoNum type="arabicPeriod"/>
            </a:pPr>
            <a:endParaRPr lang="en-US" dirty="0"/>
          </a:p>
          <a:p>
            <a:endParaRPr lang="cs-CZ" dirty="0"/>
          </a:p>
        </p:txBody>
      </p:sp>
      <p:pic>
        <p:nvPicPr>
          <p:cNvPr id="9" name="Picture 6" descr="http://www.imnotebook.com/sites/g/files/g358196/f/ecg%20-%20right%20axis%20devi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830920"/>
            <a:ext cx="5891955" cy="3610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imnotebook.com/sites/g/files/g358196/f/ecg%20-%20left%20axis%20devi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23" y="1522917"/>
            <a:ext cx="5679106" cy="359406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6AEF9B1-4308-48C4-B3AF-17E82FB1B66A}"/>
              </a:ext>
            </a:extLst>
          </p:cNvPr>
          <p:cNvPicPr>
            <a:picLocks noChangeAspect="1"/>
          </p:cNvPicPr>
          <p:nvPr/>
        </p:nvPicPr>
        <p:blipFill rotWithShape="1">
          <a:blip r:embed="rId6"/>
          <a:srcRect l="41498" t="45787" r="41835" b="37314"/>
          <a:stretch/>
        </p:blipFill>
        <p:spPr>
          <a:xfrm>
            <a:off x="8422547" y="1307966"/>
            <a:ext cx="3663436" cy="2011983"/>
          </a:xfrm>
          <a:prstGeom prst="rect">
            <a:avLst/>
          </a:prstGeom>
          <a:effectLst>
            <a:softEdge rad="63500"/>
          </a:effectLst>
        </p:spPr>
      </p:pic>
    </p:spTree>
    <p:extLst>
      <p:ext uri="{BB962C8B-B14F-4D97-AF65-F5344CB8AC3E}">
        <p14:creationId xmlns:p14="http://schemas.microsoft.com/office/powerpoint/2010/main" val="8782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598281" cy="369332"/>
          </a:xfrm>
          <a:prstGeom prst="rect">
            <a:avLst/>
          </a:prstGeom>
          <a:noFill/>
        </p:spPr>
        <p:txBody>
          <a:bodyPr wrap="none" rtlCol="0">
            <a:spAutoFit/>
          </a:bodyPr>
          <a:lstStyle/>
          <a:p>
            <a:r>
              <a:rPr lang="cs-CZ" dirty="0"/>
              <a:t>EKG nálezy POTENCIÁLNĚ vyžadující následné </a:t>
            </a:r>
            <a:r>
              <a:rPr lang="cs-CZ" dirty="0" err="1"/>
              <a:t>dovyšetření</a:t>
            </a:r>
            <a:endParaRPr lang="cs-CZ" dirty="0"/>
          </a:p>
        </p:txBody>
      </p:sp>
      <p:sp>
        <p:nvSpPr>
          <p:cNvPr id="6" name="TextovéPole 5"/>
          <p:cNvSpPr txBox="1"/>
          <p:nvPr/>
        </p:nvSpPr>
        <p:spPr>
          <a:xfrm>
            <a:off x="425399" y="428255"/>
            <a:ext cx="5921613" cy="4031873"/>
          </a:xfrm>
          <a:prstGeom prst="rect">
            <a:avLst/>
          </a:prstGeom>
          <a:noFill/>
        </p:spPr>
        <p:txBody>
          <a:bodyPr wrap="square" rtlCol="0">
            <a:spAutoFit/>
          </a:bodyPr>
          <a:lstStyle/>
          <a:p>
            <a:r>
              <a:rPr lang="cs-CZ" sz="4000" dirty="0"/>
              <a:t>Zvětšení levé  síně</a:t>
            </a:r>
          </a:p>
          <a:p>
            <a:r>
              <a:rPr lang="cs-CZ" dirty="0"/>
              <a:t>1. 	Trvání vlny P v I, II nad 120 </a:t>
            </a:r>
            <a:r>
              <a:rPr lang="cs-CZ" dirty="0" err="1"/>
              <a:t>ms</a:t>
            </a:r>
            <a:r>
              <a:rPr lang="cs-CZ" dirty="0"/>
              <a:t> a negativní část   </a:t>
            </a:r>
          </a:p>
          <a:p>
            <a:r>
              <a:rPr lang="cs-CZ" dirty="0"/>
              <a:t>       vlny P v V1 je hlubší než 0,1mV a širší než 40 </a:t>
            </a:r>
            <a:r>
              <a:rPr lang="cs-CZ" dirty="0" err="1"/>
              <a:t>ms</a:t>
            </a:r>
            <a:r>
              <a:rPr lang="cs-CZ" dirty="0"/>
              <a:t>	</a:t>
            </a:r>
            <a:endParaRPr lang="cs-CZ" sz="4000" dirty="0"/>
          </a:p>
          <a:p>
            <a:pPr marL="285750" indent="-285750">
              <a:buFont typeface="Arial" panose="020B0604020202020204" pitchFamily="34" charset="0"/>
              <a:buChar char="•"/>
            </a:pPr>
            <a:r>
              <a:rPr lang="cs-CZ" dirty="0"/>
              <a:t>Zvětšení nad 40 mm  u 20 % sportovců</a:t>
            </a:r>
          </a:p>
          <a:p>
            <a:pPr marL="285750" indent="-285750">
              <a:buFont typeface="Arial" panose="020B0604020202020204" pitchFamily="34" charset="0"/>
              <a:buChar char="•"/>
            </a:pPr>
            <a:r>
              <a:rPr lang="cs-CZ" dirty="0"/>
              <a:t>Kompenzační mechanismus</a:t>
            </a:r>
          </a:p>
          <a:p>
            <a:r>
              <a:rPr lang="cs-CZ" dirty="0"/>
              <a:t>	</a:t>
            </a:r>
            <a:r>
              <a:rPr lang="cs-CZ" dirty="0">
                <a:solidFill>
                  <a:schemeClr val="tx1">
                    <a:lumMod val="65000"/>
                  </a:schemeClr>
                </a:solidFill>
              </a:rPr>
              <a:t>( </a:t>
            </a:r>
            <a:r>
              <a:rPr lang="cs-CZ" dirty="0" err="1">
                <a:solidFill>
                  <a:schemeClr val="tx1">
                    <a:lumMod val="65000"/>
                  </a:schemeClr>
                </a:solidFill>
              </a:rPr>
              <a:t>Pelliccia</a:t>
            </a:r>
            <a:r>
              <a:rPr lang="cs-CZ" dirty="0">
                <a:solidFill>
                  <a:schemeClr val="tx1">
                    <a:lumMod val="65000"/>
                  </a:schemeClr>
                </a:solidFill>
              </a:rPr>
              <a:t> A In </a:t>
            </a:r>
            <a:r>
              <a:rPr lang="en-US" i="1" dirty="0">
                <a:solidFill>
                  <a:schemeClr val="tx1">
                    <a:lumMod val="65000"/>
                  </a:schemeClr>
                </a:solidFill>
              </a:rPr>
              <a:t>J Am </a:t>
            </a:r>
            <a:r>
              <a:rPr lang="en-US" i="1" dirty="0" err="1">
                <a:solidFill>
                  <a:schemeClr val="tx1">
                    <a:lumMod val="65000"/>
                  </a:schemeClr>
                </a:solidFill>
              </a:rPr>
              <a:t>Coll</a:t>
            </a:r>
            <a:r>
              <a:rPr lang="en-US" i="1" dirty="0">
                <a:solidFill>
                  <a:schemeClr val="tx1">
                    <a:lumMod val="65000"/>
                  </a:schemeClr>
                </a:solidFill>
              </a:rPr>
              <a:t> </a:t>
            </a:r>
            <a:r>
              <a:rPr lang="en-US" i="1" dirty="0" err="1">
                <a:solidFill>
                  <a:schemeClr val="tx1">
                    <a:lumMod val="65000"/>
                  </a:schemeClr>
                </a:solidFill>
              </a:rPr>
              <a:t>Cardiol</a:t>
            </a:r>
            <a:r>
              <a:rPr lang="en-US" dirty="0">
                <a:solidFill>
                  <a:schemeClr val="tx1">
                    <a:lumMod val="65000"/>
                  </a:schemeClr>
                </a:solidFill>
              </a:rPr>
              <a:t>.</a:t>
            </a:r>
            <a:r>
              <a:rPr lang="cs-CZ" dirty="0">
                <a:solidFill>
                  <a:schemeClr val="tx1">
                    <a:lumMod val="65000"/>
                  </a:schemeClr>
                </a:solidFill>
              </a:rPr>
              <a:t> </a:t>
            </a:r>
            <a:r>
              <a:rPr lang="en-US" dirty="0">
                <a:solidFill>
                  <a:schemeClr val="tx1">
                    <a:lumMod val="65000"/>
                  </a:schemeClr>
                </a:solidFill>
              </a:rPr>
              <a:t>2005</a:t>
            </a:r>
            <a:r>
              <a:rPr lang="cs-CZ" dirty="0">
                <a:solidFill>
                  <a:schemeClr val="tx1">
                    <a:lumMod val="65000"/>
                  </a:schemeClr>
                </a:solidFill>
              </a:rPr>
              <a:t>:</a:t>
            </a:r>
            <a:r>
              <a:rPr lang="en-US" dirty="0">
                <a:solidFill>
                  <a:schemeClr val="tx1">
                    <a:lumMod val="65000"/>
                  </a:schemeClr>
                </a:solidFill>
              </a:rPr>
              <a:t>46</a:t>
            </a:r>
            <a:r>
              <a:rPr lang="cs-CZ" dirty="0">
                <a:solidFill>
                  <a:schemeClr val="tx1">
                    <a:lumMod val="65000"/>
                  </a:schemeClr>
                </a:solidFill>
              </a:rPr>
              <a:t>)</a:t>
            </a:r>
          </a:p>
          <a:p>
            <a:pPr marL="285750" indent="-285750">
              <a:buFont typeface="Arial" panose="020B0604020202020204" pitchFamily="34" charset="0"/>
              <a:buChar char="•"/>
            </a:pPr>
            <a:r>
              <a:rPr lang="cs-CZ" dirty="0"/>
              <a:t>10-21 % HKMP, 40 % HKMP u černochů</a:t>
            </a:r>
          </a:p>
          <a:p>
            <a:pPr marL="285750" indent="-285750">
              <a:buFont typeface="Arial" panose="020B0604020202020204" pitchFamily="34" charset="0"/>
              <a:buChar char="•"/>
            </a:pPr>
            <a:r>
              <a:rPr lang="cs-CZ" dirty="0"/>
              <a:t>13-33% při DKMP</a:t>
            </a:r>
          </a:p>
          <a:p>
            <a:r>
              <a:rPr lang="cs-CZ" dirty="0">
                <a:solidFill>
                  <a:schemeClr val="tx1">
                    <a:lumMod val="65000"/>
                  </a:schemeClr>
                </a:solidFill>
              </a:rPr>
              <a:t>	(</a:t>
            </a:r>
            <a:r>
              <a:rPr lang="cs-CZ" dirty="0" err="1">
                <a:solidFill>
                  <a:schemeClr val="tx1">
                    <a:lumMod val="65000"/>
                  </a:schemeClr>
                </a:solidFill>
              </a:rPr>
              <a:t>Drezner</a:t>
            </a:r>
            <a:r>
              <a:rPr lang="cs-CZ" dirty="0">
                <a:solidFill>
                  <a:schemeClr val="tx1">
                    <a:lumMod val="65000"/>
                  </a:schemeClr>
                </a:solidFill>
              </a:rPr>
              <a:t> JA In Br J </a:t>
            </a:r>
            <a:r>
              <a:rPr lang="cs-CZ" dirty="0" err="1">
                <a:solidFill>
                  <a:schemeClr val="tx1">
                    <a:lumMod val="65000"/>
                  </a:schemeClr>
                </a:solidFill>
              </a:rPr>
              <a:t>Sports</a:t>
            </a:r>
            <a:r>
              <a:rPr lang="cs-CZ" dirty="0">
                <a:solidFill>
                  <a:schemeClr val="tx1">
                    <a:lumMod val="65000"/>
                  </a:schemeClr>
                </a:solidFill>
              </a:rPr>
              <a:t> Med 2013:47)</a:t>
            </a:r>
          </a:p>
          <a:p>
            <a:pPr marL="285750" indent="-285750">
              <a:buFont typeface="Arial" panose="020B0604020202020204" pitchFamily="34" charset="0"/>
              <a:buChar char="•"/>
            </a:pPr>
            <a:r>
              <a:rPr lang="cs-CZ" dirty="0"/>
              <a:t>26 % LVNC </a:t>
            </a:r>
          </a:p>
          <a:p>
            <a:r>
              <a:rPr lang="cs-CZ" dirty="0">
                <a:solidFill>
                  <a:schemeClr val="tx1">
                    <a:lumMod val="65000"/>
                  </a:schemeClr>
                </a:solidFill>
              </a:rPr>
              <a:t>	( </a:t>
            </a:r>
            <a:r>
              <a:rPr lang="cs-CZ" dirty="0" err="1">
                <a:solidFill>
                  <a:schemeClr val="tx1">
                    <a:lumMod val="65000"/>
                  </a:schemeClr>
                </a:solidFill>
              </a:rPr>
              <a:t>Steffel</a:t>
            </a:r>
            <a:r>
              <a:rPr lang="cs-CZ" dirty="0">
                <a:solidFill>
                  <a:schemeClr val="tx1">
                    <a:lumMod val="65000"/>
                  </a:schemeClr>
                </a:solidFill>
              </a:rPr>
              <a:t> J In </a:t>
            </a:r>
            <a:r>
              <a:rPr lang="en-US" dirty="0">
                <a:solidFill>
                  <a:schemeClr val="tx1">
                    <a:lumMod val="65000"/>
                  </a:schemeClr>
                </a:solidFill>
              </a:rPr>
              <a:t>Am J </a:t>
            </a:r>
            <a:r>
              <a:rPr lang="en-US" dirty="0" err="1">
                <a:solidFill>
                  <a:schemeClr val="tx1">
                    <a:lumMod val="65000"/>
                  </a:schemeClr>
                </a:solidFill>
              </a:rPr>
              <a:t>Cardiol</a:t>
            </a:r>
            <a:r>
              <a:rPr lang="cs-CZ" dirty="0">
                <a:solidFill>
                  <a:schemeClr val="tx1">
                    <a:lumMod val="65000"/>
                  </a:schemeClr>
                </a:solidFill>
              </a:rPr>
              <a:t> </a:t>
            </a:r>
            <a:r>
              <a:rPr lang="en-US" dirty="0">
                <a:solidFill>
                  <a:schemeClr val="tx1">
                    <a:lumMod val="65000"/>
                  </a:schemeClr>
                </a:solidFill>
              </a:rPr>
              <a:t>2009</a:t>
            </a:r>
            <a:r>
              <a:rPr lang="cs-CZ" dirty="0">
                <a:solidFill>
                  <a:schemeClr val="tx1">
                    <a:lumMod val="65000"/>
                  </a:schemeClr>
                </a:solidFill>
              </a:rPr>
              <a:t>:</a:t>
            </a:r>
            <a:r>
              <a:rPr lang="en-US" dirty="0">
                <a:solidFill>
                  <a:schemeClr val="tx1">
                    <a:lumMod val="65000"/>
                  </a:schemeClr>
                </a:solidFill>
              </a:rPr>
              <a:t>104</a:t>
            </a:r>
            <a:r>
              <a:rPr lang="cs-CZ" dirty="0">
                <a:solidFill>
                  <a:schemeClr val="tx1">
                    <a:lumMod val="65000"/>
                  </a:schemeClr>
                </a:solidFill>
              </a:rPr>
              <a:t>)</a:t>
            </a: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6148" name="Picture 4" descr="https://i.ytimg.com/vi/gGz0T_dw0Ho/maxres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l="47071" t="58408" r="30556"/>
          <a:stretch/>
        </p:blipFill>
        <p:spPr bwMode="auto">
          <a:xfrm>
            <a:off x="6347012" y="1074201"/>
            <a:ext cx="1634502" cy="17080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452048" y="1308701"/>
            <a:ext cx="474810" cy="369332"/>
          </a:xfrm>
          <a:prstGeom prst="rect">
            <a:avLst/>
          </a:prstGeom>
          <a:noFill/>
        </p:spPr>
        <p:txBody>
          <a:bodyPr wrap="none" rtlCol="0">
            <a:spAutoFit/>
          </a:bodyPr>
          <a:lstStyle/>
          <a:p>
            <a:r>
              <a:rPr lang="cs-CZ" dirty="0">
                <a:solidFill>
                  <a:schemeClr val="bg1"/>
                </a:solidFill>
              </a:rPr>
              <a:t>V1</a:t>
            </a:r>
          </a:p>
        </p:txBody>
      </p:sp>
      <p:pic>
        <p:nvPicPr>
          <p:cNvPr id="12" name="Picture 6" descr="L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382604" y="1048429"/>
            <a:ext cx="7925221" cy="437631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A344AD6D-A31E-4962-94D9-67C3F5F636A3}"/>
              </a:ext>
            </a:extLst>
          </p:cNvPr>
          <p:cNvPicPr>
            <a:picLocks noChangeAspect="1"/>
          </p:cNvPicPr>
          <p:nvPr/>
        </p:nvPicPr>
        <p:blipFill rotWithShape="1">
          <a:blip r:embed="rId6"/>
          <a:srcRect l="41498" t="45787" r="41835" b="37314"/>
          <a:stretch/>
        </p:blipFill>
        <p:spPr>
          <a:xfrm>
            <a:off x="8422547" y="1307966"/>
            <a:ext cx="3663436" cy="2011983"/>
          </a:xfrm>
          <a:prstGeom prst="rect">
            <a:avLst/>
          </a:prstGeom>
          <a:effectLst>
            <a:softEdge rad="63500"/>
          </a:effectLst>
        </p:spPr>
      </p:pic>
    </p:spTree>
    <p:extLst>
      <p:ext uri="{BB962C8B-B14F-4D97-AF65-F5344CB8AC3E}">
        <p14:creationId xmlns:p14="http://schemas.microsoft.com/office/powerpoint/2010/main" val="9651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598281" cy="369332"/>
          </a:xfrm>
          <a:prstGeom prst="rect">
            <a:avLst/>
          </a:prstGeom>
          <a:noFill/>
        </p:spPr>
        <p:txBody>
          <a:bodyPr wrap="none" rtlCol="0">
            <a:spAutoFit/>
          </a:bodyPr>
          <a:lstStyle/>
          <a:p>
            <a:r>
              <a:rPr lang="cs-CZ" dirty="0"/>
              <a:t>EKG nálezy POTENCIÁLNĚ vyžadující následné </a:t>
            </a:r>
            <a:r>
              <a:rPr lang="cs-CZ" dirty="0" err="1"/>
              <a:t>dovyšetření</a:t>
            </a:r>
            <a:endParaRPr lang="cs-CZ" dirty="0"/>
          </a:p>
        </p:txBody>
      </p:sp>
      <p:sp>
        <p:nvSpPr>
          <p:cNvPr id="6" name="TextovéPole 5"/>
          <p:cNvSpPr txBox="1"/>
          <p:nvPr/>
        </p:nvSpPr>
        <p:spPr>
          <a:xfrm>
            <a:off x="425399" y="428255"/>
            <a:ext cx="6360883" cy="2923877"/>
          </a:xfrm>
          <a:prstGeom prst="rect">
            <a:avLst/>
          </a:prstGeom>
          <a:noFill/>
        </p:spPr>
        <p:txBody>
          <a:bodyPr wrap="square" rtlCol="0">
            <a:spAutoFit/>
          </a:bodyPr>
          <a:lstStyle/>
          <a:p>
            <a:r>
              <a:rPr lang="cs-CZ" sz="4000" dirty="0"/>
              <a:t>Zvětšení pravé  síně</a:t>
            </a:r>
          </a:p>
          <a:p>
            <a:pPr marL="342900" indent="-342900">
              <a:buFont typeface="+mj-lt"/>
              <a:buAutoNum type="arabicPeriod"/>
            </a:pPr>
            <a:r>
              <a:rPr lang="cs-CZ" dirty="0"/>
              <a:t>Vlna P větší než 0,25 </a:t>
            </a:r>
            <a:r>
              <a:rPr lang="cs-CZ" dirty="0" err="1"/>
              <a:t>mV</a:t>
            </a:r>
            <a:r>
              <a:rPr lang="cs-CZ" dirty="0"/>
              <a:t> (2,5 mm) II, III nebo </a:t>
            </a:r>
            <a:r>
              <a:rPr lang="cs-CZ" dirty="0" err="1"/>
              <a:t>aVF</a:t>
            </a:r>
            <a:endParaRPr lang="cs-CZ" dirty="0"/>
          </a:p>
          <a:p>
            <a:pPr marL="342900" indent="-342900">
              <a:buAutoNum type="arabicPeriod"/>
            </a:pPr>
            <a:r>
              <a:rPr lang="cs-CZ" dirty="0"/>
              <a:t>Relativně málo specifické</a:t>
            </a:r>
          </a:p>
          <a:p>
            <a:pPr marL="342900" indent="-342900">
              <a:buFont typeface="Arial" panose="020B0604020202020204" pitchFamily="34" charset="0"/>
              <a:buChar char="•"/>
            </a:pPr>
            <a:r>
              <a:rPr lang="cs-CZ" dirty="0"/>
              <a:t>8,8 % s HKMP u sportovců</a:t>
            </a:r>
          </a:p>
          <a:p>
            <a:r>
              <a:rPr lang="cs-CZ" dirty="0">
                <a:solidFill>
                  <a:schemeClr val="tx1">
                    <a:lumMod val="65000"/>
                  </a:schemeClr>
                </a:solidFill>
              </a:rPr>
              <a:t>	( </a:t>
            </a:r>
            <a:r>
              <a:rPr lang="cs-CZ" dirty="0" err="1">
                <a:solidFill>
                  <a:schemeClr val="tx1">
                    <a:lumMod val="65000"/>
                  </a:schemeClr>
                </a:solidFill>
              </a:rPr>
              <a:t>Sabiha</a:t>
            </a:r>
            <a:r>
              <a:rPr lang="cs-CZ" dirty="0">
                <a:solidFill>
                  <a:schemeClr val="tx1">
                    <a:lumMod val="65000"/>
                  </a:schemeClr>
                </a:solidFill>
              </a:rPr>
              <a:t> </a:t>
            </a:r>
            <a:r>
              <a:rPr lang="cs-CZ" dirty="0" err="1">
                <a:solidFill>
                  <a:schemeClr val="tx1">
                    <a:lumMod val="65000"/>
                  </a:schemeClr>
                </a:solidFill>
              </a:rPr>
              <a:t>Gati</a:t>
            </a:r>
            <a:r>
              <a:rPr lang="cs-CZ" dirty="0">
                <a:solidFill>
                  <a:schemeClr val="tx1">
                    <a:lumMod val="65000"/>
                  </a:schemeClr>
                </a:solidFill>
              </a:rPr>
              <a:t> et al In </a:t>
            </a:r>
            <a:r>
              <a:rPr lang="en-US" dirty="0">
                <a:solidFill>
                  <a:schemeClr val="tx1">
                    <a:lumMod val="65000"/>
                  </a:schemeClr>
                </a:solidFill>
              </a:rPr>
              <a:t>European Heart J</a:t>
            </a:r>
            <a:r>
              <a:rPr lang="cs-CZ" dirty="0">
                <a:solidFill>
                  <a:schemeClr val="tx1">
                    <a:lumMod val="65000"/>
                  </a:schemeClr>
                </a:solidFill>
              </a:rPr>
              <a:t> </a:t>
            </a:r>
            <a:r>
              <a:rPr lang="en-US" dirty="0">
                <a:solidFill>
                  <a:schemeClr val="tx1">
                    <a:lumMod val="65000"/>
                  </a:schemeClr>
                </a:solidFill>
              </a:rPr>
              <a:t>2013</a:t>
            </a:r>
            <a:r>
              <a:rPr lang="cs-CZ" dirty="0">
                <a:solidFill>
                  <a:schemeClr val="tx1">
                    <a:lumMod val="65000"/>
                  </a:schemeClr>
                </a:solidFill>
              </a:rPr>
              <a:t>:34</a:t>
            </a:r>
            <a:r>
              <a:rPr lang="en-US" dirty="0">
                <a:solidFill>
                  <a:schemeClr val="tx1">
                    <a:lumMod val="65000"/>
                  </a:schemeClr>
                </a:solidFill>
              </a:rPr>
              <a:t>)</a:t>
            </a:r>
            <a:endParaRPr lang="cs-CZ" dirty="0">
              <a:solidFill>
                <a:schemeClr val="tx1">
                  <a:lumMod val="65000"/>
                </a:schemeClr>
              </a:solidFill>
            </a:endParaRPr>
          </a:p>
          <a:p>
            <a:pPr marL="285750" indent="-285750">
              <a:buFont typeface="Arial" panose="020B0604020202020204" pitchFamily="34" charset="0"/>
              <a:buChar char="•"/>
            </a:pPr>
            <a:r>
              <a:rPr lang="cs-CZ" dirty="0"/>
              <a:t>Výskyt u zkratových vad, u plicní hypertenze bez dat pro sportovce</a:t>
            </a: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8" name="Picture 2" descr="http://m1.wyanokecdn.com/15843202e57fffff3568783dfca481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174289"/>
            <a:ext cx="7743881" cy="429132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0F35D7D-8CFB-40C1-A209-524995EFEF01}"/>
              </a:ext>
            </a:extLst>
          </p:cNvPr>
          <p:cNvPicPr>
            <a:picLocks noChangeAspect="1"/>
          </p:cNvPicPr>
          <p:nvPr/>
        </p:nvPicPr>
        <p:blipFill rotWithShape="1">
          <a:blip r:embed="rId5"/>
          <a:srcRect l="41498" t="45787" r="41835" b="37314"/>
          <a:stretch/>
        </p:blipFill>
        <p:spPr>
          <a:xfrm>
            <a:off x="8422547" y="1307966"/>
            <a:ext cx="3663436" cy="2011983"/>
          </a:xfrm>
          <a:prstGeom prst="rect">
            <a:avLst/>
          </a:prstGeom>
          <a:effectLst>
            <a:softEdge rad="63500"/>
          </a:effectLst>
        </p:spPr>
      </p:pic>
      <p:pic>
        <p:nvPicPr>
          <p:cNvPr id="10" name="Picture 2" descr="http://m1.wyanokecdn.com/15843202e57fffff3568783dfca481f3.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77" r="78386" b="51897"/>
          <a:stretch/>
        </p:blipFill>
        <p:spPr bwMode="auto">
          <a:xfrm>
            <a:off x="2976411" y="1348419"/>
            <a:ext cx="4377794" cy="38863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7" name="Přímá spojnice se šipkou 6"/>
          <p:cNvCxnSpPr/>
          <p:nvPr/>
        </p:nvCxnSpPr>
        <p:spPr>
          <a:xfrm flipV="1">
            <a:off x="5086350" y="2313958"/>
            <a:ext cx="0" cy="2387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228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4"/>
          <a:srcRect l="18294" t="13161" r="19115" b="19301"/>
          <a:stretch/>
        </p:blipFill>
        <p:spPr>
          <a:xfrm>
            <a:off x="358219" y="156898"/>
            <a:ext cx="6912914" cy="4040529"/>
          </a:xfrm>
          <a:prstGeom prst="rect">
            <a:avLst/>
          </a:prstGeom>
        </p:spPr>
      </p:pic>
      <p:pic>
        <p:nvPicPr>
          <p:cNvPr id="5" name="Obrázek 4"/>
          <p:cNvPicPr>
            <a:picLocks noChangeAspect="1"/>
          </p:cNvPicPr>
          <p:nvPr/>
        </p:nvPicPr>
        <p:blipFill rotWithShape="1">
          <a:blip r:embed="rId4"/>
          <a:srcRect l="18294" t="82479" r="19115" b="1872"/>
          <a:stretch/>
        </p:blipFill>
        <p:spPr>
          <a:xfrm>
            <a:off x="358219" y="4211679"/>
            <a:ext cx="6912914" cy="936199"/>
          </a:xfrm>
          <a:prstGeom prst="rect">
            <a:avLst/>
          </a:prstGeom>
        </p:spPr>
      </p:pic>
      <p:sp>
        <p:nvSpPr>
          <p:cNvPr id="6" name="Obdélník 5"/>
          <p:cNvSpPr/>
          <p:nvPr/>
        </p:nvSpPr>
        <p:spPr>
          <a:xfrm>
            <a:off x="550843" y="3723701"/>
            <a:ext cx="1718632" cy="473726"/>
          </a:xfrm>
          <a:prstGeom prst="rect">
            <a:avLst/>
          </a:prstGeom>
          <a:solidFill>
            <a:schemeClr val="accent3">
              <a:lumMod val="20000"/>
              <a:lumOff val="80000"/>
              <a:alpha val="43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924540" y="3617747"/>
            <a:ext cx="1685580" cy="244359"/>
          </a:xfrm>
          <a:prstGeom prst="rect">
            <a:avLst/>
          </a:prstGeom>
          <a:solidFill>
            <a:schemeClr val="accent4">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947464" y="1245941"/>
            <a:ext cx="3272009" cy="25691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1709544" y="5693615"/>
            <a:ext cx="5383205" cy="369332"/>
          </a:xfrm>
          <a:prstGeom prst="rect">
            <a:avLst/>
          </a:prstGeom>
          <a:noFill/>
        </p:spPr>
        <p:txBody>
          <a:bodyPr wrap="none" rtlCol="0">
            <a:spAutoFit/>
          </a:bodyPr>
          <a:lstStyle/>
          <a:p>
            <a:r>
              <a:rPr lang="cs-CZ" dirty="0"/>
              <a:t>Sportovci mají zvýšené riziko náhlé srdeční smrti</a:t>
            </a:r>
          </a:p>
        </p:txBody>
      </p:sp>
      <p:pic>
        <p:nvPicPr>
          <p:cNvPr id="2050" name="Picture 2" descr="http://www.thestar.com/content/dam/thestar/life/health_wellness/2012/10/30/sudden_cardiac_death_does_not_occur_more_often_during_rigorous_exercise_study_says/suddendeath.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264" y="156898"/>
            <a:ext cx="2847167" cy="19133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xa.files.wordpress.com/2011/03/sudden-cardiac-dea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749" y="916291"/>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theglobeandmail.ca/ae4/incoming/article4177625.ece/ALTERNATES/w220/Death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880" y="1702805"/>
            <a:ext cx="2095500" cy="1181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3.scmp.com/sites/default/files/styles/980w/public/2012/08/20/c20184688ace9a78d0a1362142aba5aa.jpg?itok=wRajziH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6002" y="1907142"/>
            <a:ext cx="3407388" cy="27726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ostmediavancouversun.files.wordpress.com/2013/10/football-death.jpg?w=300&amp;h=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570" y="3071150"/>
            <a:ext cx="28575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d1vzuwdl7rxiz0.cloudfront.net/content/ehj/33/16/1979/F1.large.jpg?download=tr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3847" y="3914637"/>
            <a:ext cx="2416202" cy="160484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rotWithShape="1">
          <a:blip r:embed="rId11"/>
          <a:srcRect t="28055" r="63726" b="12216"/>
          <a:stretch/>
        </p:blipFill>
        <p:spPr>
          <a:xfrm>
            <a:off x="4506846" y="1517345"/>
            <a:ext cx="2739367" cy="2443219"/>
          </a:xfrm>
          <a:prstGeom prst="rect">
            <a:avLst/>
          </a:prstGeom>
        </p:spPr>
      </p:pic>
      <p:sp>
        <p:nvSpPr>
          <p:cNvPr id="11" name="Šipka doprava 10"/>
          <p:cNvSpPr/>
          <p:nvPr/>
        </p:nvSpPr>
        <p:spPr>
          <a:xfrm>
            <a:off x="6610120" y="2883906"/>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a:off x="6601155" y="2466111"/>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prava 18"/>
          <p:cNvSpPr/>
          <p:nvPr/>
        </p:nvSpPr>
        <p:spPr>
          <a:xfrm>
            <a:off x="6601154" y="3305818"/>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p:cNvPicPr>
            <a:picLocks noChangeAspect="1"/>
          </p:cNvPicPr>
          <p:nvPr/>
        </p:nvPicPr>
        <p:blipFill rotWithShape="1">
          <a:blip r:embed="rId12"/>
          <a:srcRect l="19452" t="11426" r="19875" b="9743"/>
          <a:stretch/>
        </p:blipFill>
        <p:spPr>
          <a:xfrm>
            <a:off x="378669" y="482918"/>
            <a:ext cx="5278024" cy="3714509"/>
          </a:xfrm>
          <a:prstGeom prst="rect">
            <a:avLst/>
          </a:prstGeom>
        </p:spPr>
      </p:pic>
    </p:spTree>
    <p:extLst>
      <p:ext uri="{BB962C8B-B14F-4D97-AF65-F5344CB8AC3E}">
        <p14:creationId xmlns:p14="http://schemas.microsoft.com/office/powerpoint/2010/main" val="9382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
                                        <p:tgtEl>
                                          <p:spTgt spid="12"/>
                                        </p:tgtEl>
                                      </p:cBhvr>
                                    </p:animEffect>
                                    <p:anim calcmode="lin" valueType="num">
                                      <p:cBhvr>
                                        <p:cTn id="8" dur="600" fill="hold"/>
                                        <p:tgtEl>
                                          <p:spTgt spid="12"/>
                                        </p:tgtEl>
                                        <p:attrNameLst>
                                          <p:attrName>ppt_x</p:attrName>
                                        </p:attrNameLst>
                                      </p:cBhvr>
                                      <p:tavLst>
                                        <p:tav tm="0">
                                          <p:val>
                                            <p:strVal val="#ppt_x"/>
                                          </p:val>
                                        </p:tav>
                                        <p:tav tm="100000">
                                          <p:val>
                                            <p:strVal val="#ppt_x"/>
                                          </p:val>
                                        </p:tav>
                                      </p:tavLst>
                                    </p:anim>
                                    <p:anim calcmode="lin" valueType="num">
                                      <p:cBhvr>
                                        <p:cTn id="9" dur="6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500"/>
                                        <p:tgtEl>
                                          <p:spTgt spid="205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58"/>
                                        </p:tgtEl>
                                        <p:attrNameLst>
                                          <p:attrName>style.visibility</p:attrName>
                                        </p:attrNameLst>
                                      </p:cBhvr>
                                      <p:to>
                                        <p:strVal val="visible"/>
                                      </p:to>
                                    </p:set>
                                    <p:animEffect transition="in" filter="fade">
                                      <p:cBhvr>
                                        <p:cTn id="30" dur="500"/>
                                        <p:tgtEl>
                                          <p:spTgt spid="2058"/>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060"/>
                                        </p:tgtEl>
                                        <p:attrNameLst>
                                          <p:attrName>style.visibility</p:attrName>
                                        </p:attrNameLst>
                                      </p:cBhvr>
                                      <p:to>
                                        <p:strVal val="visible"/>
                                      </p:to>
                                    </p:set>
                                    <p:animEffect transition="in" filter="fade">
                                      <p:cBhvr>
                                        <p:cTn id="34"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459904" y="780125"/>
            <a:ext cx="7294535" cy="2646878"/>
          </a:xfrm>
          <a:prstGeom prst="rect">
            <a:avLst/>
          </a:prstGeom>
          <a:noFill/>
        </p:spPr>
        <p:txBody>
          <a:bodyPr wrap="square" rtlCol="0">
            <a:spAutoFit/>
          </a:bodyPr>
          <a:lstStyle/>
          <a:p>
            <a:r>
              <a:rPr lang="cs-CZ" sz="4000" dirty="0"/>
              <a:t>RBBB</a:t>
            </a:r>
          </a:p>
          <a:p>
            <a:r>
              <a:rPr lang="cs-CZ" dirty="0"/>
              <a:t>RBBB – RSR´ V1-3, S širší než R V6 s QRS nad 120ms</a:t>
            </a:r>
          </a:p>
          <a:p>
            <a:endParaRPr lang="cs-CZ" dirty="0"/>
          </a:p>
          <a:p>
            <a:pPr marL="742950" lvl="1" indent="-285750">
              <a:buFont typeface="Arial" panose="020B0604020202020204" pitchFamily="34" charset="0"/>
              <a:buChar char="•"/>
            </a:pPr>
            <a:r>
              <a:rPr lang="cs-CZ" dirty="0"/>
              <a:t>RBBB častější než LBBB u </a:t>
            </a:r>
            <a:r>
              <a:rPr lang="cs-CZ" dirty="0" err="1"/>
              <a:t>asympt</a:t>
            </a:r>
            <a:r>
              <a:rPr lang="cs-CZ" dirty="0"/>
              <a:t>. Sportovců</a:t>
            </a:r>
          </a:p>
          <a:p>
            <a:pPr marL="742950" lvl="1" indent="-285750">
              <a:buFont typeface="Arial" panose="020B0604020202020204" pitchFamily="34" charset="0"/>
              <a:buChar char="•"/>
            </a:pPr>
            <a:r>
              <a:rPr lang="cs-CZ" dirty="0"/>
              <a:t>V </a:t>
            </a:r>
            <a:r>
              <a:rPr lang="cs-CZ" dirty="0" err="1"/>
              <a:t>Seatleských</a:t>
            </a:r>
            <a:r>
              <a:rPr lang="cs-CZ" dirty="0"/>
              <a:t> kritériích byl změnou vyžadující </a:t>
            </a:r>
            <a:r>
              <a:rPr lang="cs-CZ" dirty="0" err="1"/>
              <a:t>dovyšetření</a:t>
            </a:r>
            <a:endParaRPr lang="cs-CZ" dirty="0"/>
          </a:p>
          <a:p>
            <a:r>
              <a:rPr lang="cs-CZ" dirty="0">
                <a:solidFill>
                  <a:schemeClr val="tx1">
                    <a:lumMod val="65000"/>
                  </a:schemeClr>
                </a:solidFill>
              </a:rPr>
              <a:t>	( </a:t>
            </a:r>
            <a:r>
              <a:rPr lang="cs-CZ" dirty="0" err="1">
                <a:solidFill>
                  <a:schemeClr val="tx1">
                    <a:lumMod val="65000"/>
                  </a:schemeClr>
                </a:solidFill>
              </a:rPr>
              <a:t>Bongioanni</a:t>
            </a:r>
            <a:r>
              <a:rPr lang="cs-CZ" dirty="0">
                <a:solidFill>
                  <a:schemeClr val="tx1">
                    <a:lumMod val="65000"/>
                  </a:schemeClr>
                </a:solidFill>
              </a:rPr>
              <a:t> S et al In </a:t>
            </a:r>
            <a:r>
              <a:rPr lang="cs-CZ" dirty="0" err="1">
                <a:solidFill>
                  <a:schemeClr val="tx1">
                    <a:lumMod val="65000"/>
                  </a:schemeClr>
                </a:solidFill>
              </a:rPr>
              <a:t>Am</a:t>
            </a:r>
            <a:r>
              <a:rPr lang="cs-CZ" dirty="0">
                <a:solidFill>
                  <a:schemeClr val="tx1">
                    <a:lumMod val="65000"/>
                  </a:schemeClr>
                </a:solidFill>
              </a:rPr>
              <a:t> J </a:t>
            </a:r>
            <a:r>
              <a:rPr lang="cs-CZ" dirty="0" err="1">
                <a:solidFill>
                  <a:schemeClr val="tx1">
                    <a:lumMod val="65000"/>
                  </a:schemeClr>
                </a:solidFill>
              </a:rPr>
              <a:t>Cardiol</a:t>
            </a:r>
            <a:r>
              <a:rPr lang="cs-CZ" dirty="0">
                <a:solidFill>
                  <a:schemeClr val="tx1">
                    <a:lumMod val="65000"/>
                  </a:schemeClr>
                </a:solidFill>
              </a:rPr>
              <a:t> 2007;100)</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pic>
        <p:nvPicPr>
          <p:cNvPr id="10" name="Picture 2" descr="http://img.medscape.com/article/774/646/774646-fig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389190"/>
            <a:ext cx="6968856" cy="405265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25804597-511F-4E03-948E-B477D7EAA8E9}"/>
              </a:ext>
            </a:extLst>
          </p:cNvPr>
          <p:cNvPicPr>
            <a:picLocks noChangeAspect="1"/>
          </p:cNvPicPr>
          <p:nvPr/>
        </p:nvPicPr>
        <p:blipFill rotWithShape="1">
          <a:blip r:embed="rId5"/>
          <a:srcRect l="41498" t="45787" r="41835" b="37314"/>
          <a:stretch/>
        </p:blipFill>
        <p:spPr>
          <a:xfrm>
            <a:off x="8422547" y="1307966"/>
            <a:ext cx="3663436" cy="2011983"/>
          </a:xfrm>
          <a:prstGeom prst="rect">
            <a:avLst/>
          </a:prstGeom>
          <a:effectLst>
            <a:softEdge rad="63500"/>
          </a:effectLst>
        </p:spPr>
      </p:pic>
      <p:sp>
        <p:nvSpPr>
          <p:cNvPr id="13" name="TextovéPole 12">
            <a:extLst>
              <a:ext uri="{FF2B5EF4-FFF2-40B4-BE49-F238E27FC236}">
                <a16:creationId xmlns:a16="http://schemas.microsoft.com/office/drawing/2014/main" id="{5FDB898B-A97A-4649-BDE4-71C067427BE4}"/>
              </a:ext>
            </a:extLst>
          </p:cNvPr>
          <p:cNvSpPr txBox="1"/>
          <p:nvPr/>
        </p:nvSpPr>
        <p:spPr>
          <a:xfrm>
            <a:off x="1709544" y="5693615"/>
            <a:ext cx="6598281" cy="369332"/>
          </a:xfrm>
          <a:prstGeom prst="rect">
            <a:avLst/>
          </a:prstGeom>
          <a:noFill/>
        </p:spPr>
        <p:txBody>
          <a:bodyPr wrap="none" rtlCol="0">
            <a:spAutoFit/>
          </a:bodyPr>
          <a:lstStyle/>
          <a:p>
            <a:r>
              <a:rPr lang="cs-CZ" dirty="0"/>
              <a:t>EKG nálezy POTENCIÁLNĚ vyžadující následné </a:t>
            </a:r>
            <a:r>
              <a:rPr lang="cs-CZ" dirty="0" err="1"/>
              <a:t>dovyšetření</a:t>
            </a:r>
            <a:endParaRPr lang="cs-CZ" dirty="0"/>
          </a:p>
        </p:txBody>
      </p:sp>
    </p:spTree>
    <p:extLst>
      <p:ext uri="{BB962C8B-B14F-4D97-AF65-F5344CB8AC3E}">
        <p14:creationId xmlns:p14="http://schemas.microsoft.com/office/powerpoint/2010/main" val="42062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791970" cy="369332"/>
          </a:xfrm>
          <a:prstGeom prst="rect">
            <a:avLst/>
          </a:prstGeom>
          <a:noFill/>
        </p:spPr>
        <p:txBody>
          <a:bodyPr wrap="none" rtlCol="0">
            <a:spAutoFit/>
          </a:bodyPr>
          <a:lstStyle/>
          <a:p>
            <a:r>
              <a:rPr lang="cs-CZ" dirty="0"/>
              <a:t>„ International </a:t>
            </a:r>
            <a:r>
              <a:rPr lang="cs-CZ" dirty="0" err="1"/>
              <a:t>criteria</a:t>
            </a:r>
            <a:r>
              <a:rPr lang="cs-CZ" dirty="0"/>
              <a:t>“ hodnocení EKG sportovce</a:t>
            </a:r>
          </a:p>
        </p:txBody>
      </p:sp>
      <p:pic>
        <p:nvPicPr>
          <p:cNvPr id="5" name="Obrázek 4">
            <a:extLst>
              <a:ext uri="{FF2B5EF4-FFF2-40B4-BE49-F238E27FC236}">
                <a16:creationId xmlns:a16="http://schemas.microsoft.com/office/drawing/2014/main" id="{141598A6-6FE1-4703-B82F-DD2E5F98A023}"/>
              </a:ext>
            </a:extLst>
          </p:cNvPr>
          <p:cNvPicPr>
            <a:picLocks noChangeAspect="1"/>
          </p:cNvPicPr>
          <p:nvPr/>
        </p:nvPicPr>
        <p:blipFill rotWithShape="1">
          <a:blip r:embed="rId4"/>
          <a:srcRect l="24289" t="17385" r="24725" b="35756"/>
          <a:stretch/>
        </p:blipFill>
        <p:spPr>
          <a:xfrm>
            <a:off x="1583394" y="18855"/>
            <a:ext cx="8083778" cy="4024228"/>
          </a:xfrm>
          <a:prstGeom prst="rect">
            <a:avLst/>
          </a:prstGeom>
        </p:spPr>
      </p:pic>
      <p:sp>
        <p:nvSpPr>
          <p:cNvPr id="6" name="Obdélník 5">
            <a:extLst>
              <a:ext uri="{FF2B5EF4-FFF2-40B4-BE49-F238E27FC236}">
                <a16:creationId xmlns:a16="http://schemas.microsoft.com/office/drawing/2014/main" id="{CA1BF85F-3AFF-46B6-B006-35CA28C5F956}"/>
              </a:ext>
            </a:extLst>
          </p:cNvPr>
          <p:cNvSpPr/>
          <p:nvPr/>
        </p:nvSpPr>
        <p:spPr>
          <a:xfrm>
            <a:off x="4258234" y="18855"/>
            <a:ext cx="5408937" cy="4024228"/>
          </a:xfrm>
          <a:prstGeom prst="rect">
            <a:avLst/>
          </a:prstGeom>
          <a:solidFill>
            <a:srgbClr val="DFEBD1">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78596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7" name="TextovéPole 6"/>
          <p:cNvSpPr txBox="1"/>
          <p:nvPr/>
        </p:nvSpPr>
        <p:spPr>
          <a:xfrm>
            <a:off x="362648" y="404703"/>
            <a:ext cx="5742317" cy="4647426"/>
          </a:xfrm>
          <a:prstGeom prst="rect">
            <a:avLst/>
          </a:prstGeom>
          <a:noFill/>
        </p:spPr>
        <p:txBody>
          <a:bodyPr wrap="square" rtlCol="0">
            <a:spAutoFit/>
          </a:bodyPr>
          <a:lstStyle/>
          <a:p>
            <a:r>
              <a:rPr lang="cs-CZ" sz="4000" dirty="0" err="1"/>
              <a:t>Voltážová</a:t>
            </a:r>
            <a:r>
              <a:rPr lang="cs-CZ" sz="4000" dirty="0"/>
              <a:t> kritéria HLK</a:t>
            </a:r>
          </a:p>
          <a:p>
            <a:pPr marL="342900" indent="-342900">
              <a:buAutoNum type="arabicPeriod"/>
            </a:pPr>
            <a:r>
              <a:rPr lang="cs-CZ" dirty="0" err="1"/>
              <a:t>Sokolowův-Lyonův</a:t>
            </a:r>
            <a:r>
              <a:rPr lang="cs-CZ" dirty="0"/>
              <a:t> index: S V1,2 + R V5,6 </a:t>
            </a:r>
            <a:r>
              <a:rPr lang="cs-CZ" dirty="0">
                <a:sym typeface="Symbol" panose="05050102010706020507" pitchFamily="18" charset="2"/>
              </a:rPr>
              <a:t></a:t>
            </a:r>
            <a:r>
              <a:rPr lang="cs-CZ" dirty="0"/>
              <a:t> 35 mm</a:t>
            </a:r>
          </a:p>
          <a:p>
            <a:pPr marL="342900" indent="-342900">
              <a:buAutoNum type="arabicPeriod"/>
            </a:pPr>
            <a:r>
              <a:rPr lang="cs-CZ" dirty="0"/>
              <a:t>Index </a:t>
            </a:r>
            <a:r>
              <a:rPr lang="cs-CZ" dirty="0" err="1"/>
              <a:t>McPhie</a:t>
            </a:r>
            <a:r>
              <a:rPr lang="cs-CZ" dirty="0"/>
              <a:t>: max. S + max. R v hrudních svodech </a:t>
            </a:r>
            <a:r>
              <a:rPr lang="cs-CZ" dirty="0">
                <a:sym typeface="Symbol" panose="05050102010706020507" pitchFamily="18" charset="2"/>
              </a:rPr>
              <a:t></a:t>
            </a:r>
            <a:r>
              <a:rPr lang="cs-CZ" dirty="0"/>
              <a:t> 40 mm</a:t>
            </a:r>
          </a:p>
          <a:p>
            <a:pPr marL="571500" indent="-571500">
              <a:buFont typeface="Arial" panose="020B0604020202020204" pitchFamily="34" charset="0"/>
              <a:buChar char="•"/>
            </a:pPr>
            <a:r>
              <a:rPr lang="cs-CZ" dirty="0"/>
              <a:t>Vyšší u mužů, černochů, aerobně trénovaných, </a:t>
            </a:r>
            <a:r>
              <a:rPr lang="cs-CZ" dirty="0" err="1"/>
              <a:t>hubenýh</a:t>
            </a:r>
            <a:endParaRPr lang="cs-CZ" dirty="0"/>
          </a:p>
          <a:p>
            <a:pPr marL="571500" indent="-571500">
              <a:buFont typeface="Arial" panose="020B0604020202020204" pitchFamily="34" charset="0"/>
              <a:buChar char="•"/>
            </a:pPr>
            <a:r>
              <a:rPr lang="cs-CZ" dirty="0"/>
              <a:t>Nižší u </a:t>
            </a:r>
            <a:r>
              <a:rPr lang="cs-CZ" dirty="0" err="1"/>
              <a:t>obezních</a:t>
            </a:r>
            <a:r>
              <a:rPr lang="cs-CZ" dirty="0"/>
              <a:t>, starších, s plicní nemocí, s hypotyreózou)</a:t>
            </a:r>
          </a:p>
          <a:p>
            <a:pPr marL="571500" indent="-571500">
              <a:buFont typeface="Arial" panose="020B0604020202020204" pitchFamily="34" charset="0"/>
              <a:buChar char="•"/>
            </a:pPr>
            <a:r>
              <a:rPr lang="cs-CZ" dirty="0"/>
              <a:t>U sportovců pozitivní v 45 % ( u neaktivních mladých v 25 %) bez echo známek HLK</a:t>
            </a:r>
          </a:p>
          <a:p>
            <a:r>
              <a:rPr lang="cs-CZ" dirty="0"/>
              <a:t>		</a:t>
            </a:r>
            <a:r>
              <a:rPr lang="cs-CZ" dirty="0">
                <a:solidFill>
                  <a:schemeClr val="tx1">
                    <a:lumMod val="65000"/>
                  </a:schemeClr>
                </a:solidFill>
              </a:rPr>
              <a:t>( </a:t>
            </a:r>
            <a:r>
              <a:rPr lang="cs-CZ" dirty="0" err="1">
                <a:solidFill>
                  <a:schemeClr val="tx1">
                    <a:lumMod val="65000"/>
                  </a:schemeClr>
                </a:solidFill>
              </a:rPr>
              <a:t>Papadakis</a:t>
            </a:r>
            <a:r>
              <a:rPr lang="cs-CZ" dirty="0">
                <a:solidFill>
                  <a:schemeClr val="tx1">
                    <a:lumMod val="65000"/>
                  </a:schemeClr>
                </a:solidFill>
              </a:rPr>
              <a:t> M in </a:t>
            </a:r>
            <a:r>
              <a:rPr lang="cs-CZ" i="1" dirty="0">
                <a:solidFill>
                  <a:schemeClr val="tx1">
                    <a:lumMod val="65000"/>
                  </a:schemeClr>
                </a:solidFill>
              </a:rPr>
              <a:t>Eur </a:t>
            </a:r>
            <a:r>
              <a:rPr lang="cs-CZ" i="1" dirty="0" err="1">
                <a:solidFill>
                  <a:schemeClr val="tx1">
                    <a:lumMod val="65000"/>
                  </a:schemeClr>
                </a:solidFill>
              </a:rPr>
              <a:t>Heart</a:t>
            </a:r>
            <a:r>
              <a:rPr lang="cs-CZ" i="1" dirty="0">
                <a:solidFill>
                  <a:schemeClr val="tx1">
                    <a:lumMod val="65000"/>
                  </a:schemeClr>
                </a:solidFill>
              </a:rPr>
              <a:t> J</a:t>
            </a:r>
            <a:r>
              <a:rPr lang="cs-CZ" dirty="0">
                <a:solidFill>
                  <a:schemeClr val="tx1">
                    <a:lumMod val="65000"/>
                  </a:schemeClr>
                </a:solidFill>
              </a:rPr>
              <a:t> 2009;30)</a:t>
            </a:r>
          </a:p>
          <a:p>
            <a:r>
              <a:rPr lang="cs-CZ" dirty="0">
                <a:solidFill>
                  <a:schemeClr val="tx1">
                    <a:lumMod val="65000"/>
                  </a:schemeClr>
                </a:solidFill>
              </a:rPr>
              <a:t>		</a:t>
            </a:r>
            <a:endParaRPr lang="cs-CZ" sz="4000" dirty="0"/>
          </a:p>
          <a:p>
            <a:endParaRPr lang="cs-CZ" sz="4000" dirty="0"/>
          </a:p>
        </p:txBody>
      </p:sp>
      <p:pic>
        <p:nvPicPr>
          <p:cNvPr id="8" name="Obrázek 7"/>
          <p:cNvPicPr>
            <a:picLocks noChangeAspect="1"/>
          </p:cNvPicPr>
          <p:nvPr/>
        </p:nvPicPr>
        <p:blipFill rotWithShape="1">
          <a:blip r:embed="rId4"/>
          <a:srcRect l="20957" t="12054" r="21334" b="7461"/>
          <a:stretch/>
        </p:blipFill>
        <p:spPr>
          <a:xfrm>
            <a:off x="2962007" y="1086502"/>
            <a:ext cx="5552993" cy="4195029"/>
          </a:xfrm>
          <a:prstGeom prst="rect">
            <a:avLst/>
          </a:prstGeom>
          <a:effectLst>
            <a:reflection endPos="0" dist="50800" dir="5400000" sy="-100000" algn="bl" rotWithShape="0"/>
          </a:effectLst>
        </p:spPr>
      </p:pic>
      <p:pic>
        <p:nvPicPr>
          <p:cNvPr id="10" name="Picture 2" descr="http://img.medscape.com/article/778/363/778363-fig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167392"/>
            <a:ext cx="6840440" cy="422190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227F2858-F2D9-4263-A9D7-8DCB17D8C89F}"/>
              </a:ext>
            </a:extLst>
          </p:cNvPr>
          <p:cNvPicPr>
            <a:picLocks noChangeAspect="1"/>
          </p:cNvPicPr>
          <p:nvPr/>
        </p:nvPicPr>
        <p:blipFill rotWithShape="1">
          <a:blip r:embed="rId6"/>
          <a:srcRect l="24289" t="17385" r="59084" b="35751"/>
          <a:stretch/>
        </p:blipFill>
        <p:spPr>
          <a:xfrm>
            <a:off x="8515000" y="404703"/>
            <a:ext cx="3221371" cy="4917883"/>
          </a:xfrm>
          <a:prstGeom prst="rect">
            <a:avLst/>
          </a:prstGeom>
          <a:effectLst>
            <a:softEdge rad="127000"/>
          </a:effectLst>
        </p:spPr>
      </p:pic>
    </p:spTree>
    <p:extLst>
      <p:ext uri="{BB962C8B-B14F-4D97-AF65-F5344CB8AC3E}">
        <p14:creationId xmlns:p14="http://schemas.microsoft.com/office/powerpoint/2010/main" val="29405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425399" y="428255"/>
            <a:ext cx="6710507" cy="3816429"/>
          </a:xfrm>
          <a:prstGeom prst="rect">
            <a:avLst/>
          </a:prstGeom>
          <a:noFill/>
        </p:spPr>
        <p:txBody>
          <a:bodyPr wrap="square" rtlCol="0">
            <a:spAutoFit/>
          </a:bodyPr>
          <a:lstStyle/>
          <a:p>
            <a:r>
              <a:rPr lang="cs-CZ" sz="4000" dirty="0" err="1"/>
              <a:t>Voltážová</a:t>
            </a:r>
            <a:r>
              <a:rPr lang="cs-CZ" sz="4000" dirty="0"/>
              <a:t> kritéria HPK hypertrofie PK </a:t>
            </a:r>
          </a:p>
          <a:p>
            <a:pPr marL="342900" indent="-342900">
              <a:buFont typeface="+mj-lt"/>
              <a:buAutoNum type="arabicPeriod"/>
            </a:pPr>
            <a:r>
              <a:rPr lang="cs-CZ" dirty="0"/>
              <a:t>Suma R V1 + S  V5 větší než 10,5 mm ( 1,05mV)</a:t>
            </a:r>
          </a:p>
          <a:p>
            <a:pPr marL="342900" indent="-342900">
              <a:buFont typeface="Arial" panose="020B0604020202020204" pitchFamily="34" charset="0"/>
              <a:buChar char="•"/>
            </a:pPr>
            <a:r>
              <a:rPr lang="cs-CZ" dirty="0"/>
              <a:t>12 % vytrvalostních sportovců</a:t>
            </a:r>
          </a:p>
          <a:p>
            <a:r>
              <a:rPr lang="cs-CZ" dirty="0">
                <a:solidFill>
                  <a:schemeClr val="tx1">
                    <a:lumMod val="65000"/>
                  </a:schemeClr>
                </a:solidFill>
              </a:rPr>
              <a:t>	( </a:t>
            </a:r>
            <a:r>
              <a:rPr lang="cs-CZ" dirty="0" err="1">
                <a:solidFill>
                  <a:schemeClr val="tx1">
                    <a:lumMod val="65000"/>
                  </a:schemeClr>
                </a:solidFill>
              </a:rPr>
              <a:t>Sharma</a:t>
            </a:r>
            <a:r>
              <a:rPr lang="cs-CZ" dirty="0">
                <a:solidFill>
                  <a:schemeClr val="tx1">
                    <a:lumMod val="65000"/>
                  </a:schemeClr>
                </a:solidFill>
              </a:rPr>
              <a:t> S et al In BrJSportsMed1999;33)</a:t>
            </a:r>
          </a:p>
          <a:p>
            <a:pPr marL="342900" indent="-342900">
              <a:buFont typeface="Arial" panose="020B0604020202020204" pitchFamily="34" charset="0"/>
              <a:buChar char="•"/>
            </a:pPr>
            <a:r>
              <a:rPr lang="cs-CZ" dirty="0" err="1"/>
              <a:t>Sens.x</a:t>
            </a:r>
            <a:r>
              <a:rPr lang="cs-CZ" dirty="0"/>
              <a:t> </a:t>
            </a:r>
            <a:r>
              <a:rPr lang="cs-CZ" dirty="0" err="1"/>
              <a:t>spec</a:t>
            </a:r>
            <a:r>
              <a:rPr lang="cs-CZ" dirty="0"/>
              <a:t>. 14.3 x 88.2%</a:t>
            </a:r>
          </a:p>
          <a:p>
            <a:pPr marL="342900" indent="-342900">
              <a:buFont typeface="Arial" panose="020B0604020202020204" pitchFamily="34" charset="0"/>
              <a:buChar char="•"/>
            </a:pPr>
            <a:r>
              <a:rPr lang="cs-CZ" dirty="0"/>
              <a:t>Každý nemocný s ARVC/D či PH měl i jiné EKG </a:t>
            </a:r>
            <a:r>
              <a:rPr lang="cs-CZ" dirty="0" err="1"/>
              <a:t>patol</a:t>
            </a:r>
            <a:r>
              <a:rPr lang="cs-CZ" dirty="0"/>
              <a:t>. </a:t>
            </a:r>
          </a:p>
          <a:p>
            <a:r>
              <a:rPr lang="cs-CZ" dirty="0"/>
              <a:t>	</a:t>
            </a:r>
            <a:r>
              <a:rPr lang="cs-CZ" dirty="0">
                <a:solidFill>
                  <a:schemeClr val="tx1">
                    <a:lumMod val="65000"/>
                  </a:schemeClr>
                </a:solidFill>
              </a:rPr>
              <a:t>( </a:t>
            </a:r>
            <a:r>
              <a:rPr lang="cs-CZ" dirty="0" err="1">
                <a:solidFill>
                  <a:schemeClr val="tx1">
                    <a:lumMod val="65000"/>
                  </a:schemeClr>
                </a:solidFill>
              </a:rPr>
              <a:t>Zaidi</a:t>
            </a:r>
            <a:r>
              <a:rPr lang="cs-CZ" dirty="0">
                <a:solidFill>
                  <a:schemeClr val="tx1">
                    <a:lumMod val="65000"/>
                  </a:schemeClr>
                </a:solidFill>
              </a:rPr>
              <a:t> A et al In </a:t>
            </a:r>
            <a:r>
              <a:rPr lang="en-US" dirty="0" err="1">
                <a:solidFill>
                  <a:schemeClr val="tx1">
                    <a:lumMod val="65000"/>
                  </a:schemeClr>
                </a:solidFill>
              </a:rPr>
              <a:t>Europ</a:t>
            </a:r>
            <a:r>
              <a:rPr lang="cs-CZ" dirty="0">
                <a:solidFill>
                  <a:schemeClr val="tx1">
                    <a:lumMod val="65000"/>
                  </a:schemeClr>
                </a:solidFill>
              </a:rPr>
              <a:t>.</a:t>
            </a:r>
            <a:r>
              <a:rPr lang="en-US" dirty="0">
                <a:solidFill>
                  <a:schemeClr val="tx1">
                    <a:lumMod val="65000"/>
                  </a:schemeClr>
                </a:solidFill>
              </a:rPr>
              <a:t> Heart J 2013</a:t>
            </a:r>
            <a:r>
              <a:rPr lang="cs-CZ" dirty="0">
                <a:solidFill>
                  <a:schemeClr val="tx1">
                    <a:lumMod val="65000"/>
                  </a:schemeClr>
                </a:solidFill>
              </a:rPr>
              <a:t>:</a:t>
            </a:r>
            <a:r>
              <a:rPr lang="en-US" dirty="0">
                <a:solidFill>
                  <a:schemeClr val="tx1">
                    <a:lumMod val="65000"/>
                  </a:schemeClr>
                </a:solidFill>
              </a:rPr>
              <a:t>34</a:t>
            </a:r>
            <a:r>
              <a:rPr lang="cs-CZ" dirty="0">
                <a:solidFill>
                  <a:schemeClr val="tx1">
                    <a:lumMod val="65000"/>
                  </a:schemeClr>
                </a:solidFill>
              </a:rPr>
              <a:t>)</a:t>
            </a:r>
            <a:endParaRPr lang="en-US" dirty="0">
              <a:solidFill>
                <a:schemeClr val="tx1">
                  <a:lumMod val="65000"/>
                </a:schemeClr>
              </a:solidFill>
            </a:endParaRP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8" name="Picture 2" descr="https://d1vzuwdl7rxiz0.cloudfront.net/content/ehj/34/47/3649/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216748"/>
            <a:ext cx="5789662" cy="420428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FF7E8DC2-BF51-4139-BDE5-B1B1ABB32ADA}"/>
              </a:ext>
            </a:extLst>
          </p:cNvPr>
          <p:cNvPicPr>
            <a:picLocks noChangeAspect="1"/>
          </p:cNvPicPr>
          <p:nvPr/>
        </p:nvPicPr>
        <p:blipFill rotWithShape="1">
          <a:blip r:embed="rId5"/>
          <a:srcRect l="24289" t="17385" r="59084" b="35751"/>
          <a:stretch/>
        </p:blipFill>
        <p:spPr>
          <a:xfrm>
            <a:off x="8515000" y="404703"/>
            <a:ext cx="3221371" cy="4917883"/>
          </a:xfrm>
          <a:prstGeom prst="rect">
            <a:avLst/>
          </a:prstGeom>
          <a:effectLst>
            <a:softEdge rad="127000"/>
          </a:effectLst>
        </p:spPr>
      </p:pic>
      <p:sp>
        <p:nvSpPr>
          <p:cNvPr id="11" name="TextovéPole 10">
            <a:extLst>
              <a:ext uri="{FF2B5EF4-FFF2-40B4-BE49-F238E27FC236}">
                <a16:creationId xmlns:a16="http://schemas.microsoft.com/office/drawing/2014/main" id="{DB2BB2DE-5A80-4799-A9BD-2624129EA635}"/>
              </a:ext>
            </a:extLst>
          </p:cNvPr>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Tree>
    <p:extLst>
      <p:ext uri="{BB962C8B-B14F-4D97-AF65-F5344CB8AC3E}">
        <p14:creationId xmlns:p14="http://schemas.microsoft.com/office/powerpoint/2010/main" val="38675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6543779" cy="3754874"/>
          </a:xfrm>
          <a:prstGeom prst="rect">
            <a:avLst/>
          </a:prstGeom>
          <a:noFill/>
        </p:spPr>
        <p:txBody>
          <a:bodyPr wrap="none" rtlCol="0">
            <a:spAutoFit/>
          </a:bodyPr>
          <a:lstStyle/>
          <a:p>
            <a:r>
              <a:rPr lang="cs-CZ" sz="4000" dirty="0" err="1"/>
              <a:t>iRBBB</a:t>
            </a:r>
            <a:endParaRPr lang="cs-CZ" sz="4000" dirty="0"/>
          </a:p>
          <a:p>
            <a:pPr marL="342900" indent="-342900">
              <a:buFont typeface="+mj-lt"/>
              <a:buAutoNum type="arabicPeriod"/>
            </a:pPr>
            <a:r>
              <a:rPr lang="cs-CZ" dirty="0" err="1"/>
              <a:t>rsR</a:t>
            </a:r>
            <a:r>
              <a:rPr lang="cs-CZ" dirty="0"/>
              <a:t>´, </a:t>
            </a:r>
            <a:r>
              <a:rPr lang="cs-CZ" dirty="0" err="1"/>
              <a:t>rSr</a:t>
            </a:r>
            <a:r>
              <a:rPr lang="cs-CZ" dirty="0"/>
              <a:t>´ v V1</a:t>
            </a:r>
          </a:p>
          <a:p>
            <a:pPr marL="342900" indent="-342900">
              <a:buFont typeface="+mj-lt"/>
              <a:buAutoNum type="arabicPeriod"/>
            </a:pPr>
            <a:r>
              <a:rPr lang="cs-CZ" dirty="0"/>
              <a:t>široké terminální S I, V6</a:t>
            </a:r>
          </a:p>
          <a:p>
            <a:pPr marL="342900" indent="-342900">
              <a:buFont typeface="+mj-lt"/>
              <a:buAutoNum type="arabicPeriod"/>
            </a:pPr>
            <a:r>
              <a:rPr lang="cs-CZ" dirty="0"/>
              <a:t>QRS &lt;120 </a:t>
            </a:r>
            <a:r>
              <a:rPr lang="cs-CZ" dirty="0" err="1"/>
              <a:t>ms</a:t>
            </a:r>
            <a:endParaRPr lang="cs-CZ" dirty="0"/>
          </a:p>
          <a:p>
            <a:pPr marL="342900" indent="-342900">
              <a:buFont typeface="Arial" panose="020B0604020202020204" pitchFamily="34" charset="0"/>
              <a:buChar char="•"/>
            </a:pPr>
            <a:r>
              <a:rPr lang="cs-CZ" dirty="0"/>
              <a:t>10% vs. 40 % u smíšeně vs. </a:t>
            </a:r>
            <a:r>
              <a:rPr lang="cs-CZ" dirty="0" err="1"/>
              <a:t>aerobnětrénujících</a:t>
            </a:r>
            <a:r>
              <a:rPr lang="cs-CZ" dirty="0"/>
              <a:t> atletů</a:t>
            </a:r>
          </a:p>
          <a:p>
            <a:r>
              <a:rPr lang="cs-CZ" dirty="0"/>
              <a:t>	</a:t>
            </a:r>
            <a:r>
              <a:rPr lang="cs-CZ" dirty="0">
                <a:solidFill>
                  <a:schemeClr val="tx1">
                    <a:lumMod val="50000"/>
                  </a:schemeClr>
                </a:solidFill>
              </a:rPr>
              <a:t>( </a:t>
            </a:r>
            <a:r>
              <a:rPr lang="cs-CZ" dirty="0" err="1">
                <a:solidFill>
                  <a:schemeClr val="tx1">
                    <a:lumMod val="50000"/>
                  </a:schemeClr>
                </a:solidFill>
              </a:rPr>
              <a:t>Pelliccia</a:t>
            </a:r>
            <a:r>
              <a:rPr lang="cs-CZ" dirty="0">
                <a:solidFill>
                  <a:schemeClr val="tx1">
                    <a:lumMod val="50000"/>
                  </a:schemeClr>
                </a:solidFill>
              </a:rPr>
              <a:t> A In </a:t>
            </a:r>
            <a:r>
              <a:rPr lang="cs-CZ" i="1" dirty="0" err="1">
                <a:solidFill>
                  <a:schemeClr val="tx1">
                    <a:lumMod val="50000"/>
                  </a:schemeClr>
                </a:solidFill>
              </a:rPr>
              <a:t>Circulation</a:t>
            </a:r>
            <a:r>
              <a:rPr lang="cs-CZ" dirty="0">
                <a:solidFill>
                  <a:schemeClr val="tx1">
                    <a:lumMod val="50000"/>
                  </a:schemeClr>
                </a:solidFill>
              </a:rPr>
              <a:t> 2000:102)</a:t>
            </a:r>
          </a:p>
          <a:p>
            <a:pPr marL="285750" indent="-285750">
              <a:buFont typeface="Arial" panose="020B0604020202020204" pitchFamily="34" charset="0"/>
              <a:buChar char="•"/>
            </a:pPr>
            <a:r>
              <a:rPr lang="cs-CZ" dirty="0"/>
              <a:t>spíše dilatace RV než poškození převodního aparátu</a:t>
            </a:r>
          </a:p>
          <a:p>
            <a:pPr lvl="1"/>
            <a:r>
              <a:rPr lang="cs-CZ" dirty="0">
                <a:solidFill>
                  <a:schemeClr val="tx1">
                    <a:lumMod val="50000"/>
                  </a:schemeClr>
                </a:solidFill>
              </a:rPr>
              <a:t>( </a:t>
            </a:r>
            <a:r>
              <a:rPr lang="cs-CZ" dirty="0" err="1">
                <a:solidFill>
                  <a:schemeClr val="tx1">
                    <a:lumMod val="50000"/>
                  </a:schemeClr>
                </a:solidFill>
              </a:rPr>
              <a:t>Langdeau</a:t>
            </a:r>
            <a:r>
              <a:rPr lang="cs-CZ" dirty="0">
                <a:solidFill>
                  <a:schemeClr val="tx1">
                    <a:lumMod val="50000"/>
                  </a:schemeClr>
                </a:solidFill>
              </a:rPr>
              <a:t> J In </a:t>
            </a:r>
            <a:r>
              <a:rPr lang="cs-CZ" i="1" dirty="0" err="1">
                <a:solidFill>
                  <a:schemeClr val="tx1">
                    <a:lumMod val="50000"/>
                  </a:schemeClr>
                </a:solidFill>
              </a:rPr>
              <a:t>Can</a:t>
            </a:r>
            <a:r>
              <a:rPr lang="cs-CZ" i="1" dirty="0">
                <a:solidFill>
                  <a:schemeClr val="tx1">
                    <a:lumMod val="50000"/>
                  </a:schemeClr>
                </a:solidFill>
              </a:rPr>
              <a:t> J </a:t>
            </a:r>
            <a:r>
              <a:rPr lang="cs-CZ" i="1" dirty="0" err="1">
                <a:solidFill>
                  <a:schemeClr val="tx1">
                    <a:lumMod val="50000"/>
                  </a:schemeClr>
                </a:solidFill>
              </a:rPr>
              <a:t>Cardiol</a:t>
            </a:r>
            <a:r>
              <a:rPr lang="cs-CZ" dirty="0">
                <a:solidFill>
                  <a:schemeClr val="tx1">
                    <a:lumMod val="50000"/>
                  </a:schemeClr>
                </a:solidFill>
              </a:rPr>
              <a:t> 2001:17)</a:t>
            </a:r>
          </a:p>
          <a:p>
            <a:pPr marL="285750" indent="-285750">
              <a:buFont typeface="Arial" panose="020B0604020202020204" pitchFamily="34" charset="0"/>
              <a:buChar char="•"/>
            </a:pPr>
            <a:r>
              <a:rPr lang="cs-CZ" dirty="0"/>
              <a:t>zvýrazňuje rozštěp 2. ozvy nad </a:t>
            </a:r>
            <a:r>
              <a:rPr lang="cs-CZ" dirty="0" err="1"/>
              <a:t>Pu</a:t>
            </a:r>
            <a:r>
              <a:rPr lang="cs-CZ" dirty="0"/>
              <a:t> </a:t>
            </a:r>
          </a:p>
          <a:p>
            <a:r>
              <a:rPr lang="cs-CZ" dirty="0">
                <a:solidFill>
                  <a:schemeClr val="tx1">
                    <a:lumMod val="50000"/>
                  </a:schemeClr>
                </a:solidFill>
              </a:rPr>
              <a:t>	pokud by ale rozštěp byl fixovaný </a:t>
            </a:r>
          </a:p>
          <a:p>
            <a:r>
              <a:rPr lang="cs-CZ" dirty="0">
                <a:solidFill>
                  <a:schemeClr val="tx1">
                    <a:lumMod val="50000"/>
                  </a:schemeClr>
                </a:solidFill>
              </a:rPr>
              <a:t>	( nezmenšoval se při výdechu), </a:t>
            </a:r>
            <a:r>
              <a:rPr lang="cs-CZ" dirty="0" err="1">
                <a:solidFill>
                  <a:schemeClr val="tx1">
                    <a:lumMod val="50000"/>
                  </a:schemeClr>
                </a:solidFill>
              </a:rPr>
              <a:t>susp</a:t>
            </a:r>
            <a:r>
              <a:rPr lang="cs-CZ" dirty="0">
                <a:solidFill>
                  <a:schemeClr val="tx1">
                    <a:lumMod val="50000"/>
                  </a:schemeClr>
                </a:solidFill>
              </a:rPr>
              <a:t>. ASD</a:t>
            </a:r>
          </a:p>
          <a:p>
            <a:pPr marL="285750" indent="-285750">
              <a:buFont typeface="Arial" panose="020B0604020202020204" pitchFamily="34" charset="0"/>
              <a:buChar char="•"/>
            </a:pPr>
            <a:r>
              <a:rPr lang="cs-CZ" dirty="0" err="1"/>
              <a:t>Brugada</a:t>
            </a:r>
            <a:r>
              <a:rPr lang="cs-CZ" dirty="0"/>
              <a:t> </a:t>
            </a:r>
            <a:r>
              <a:rPr lang="cs-CZ" dirty="0" err="1"/>
              <a:t>sy</a:t>
            </a:r>
            <a:r>
              <a:rPr lang="cs-CZ" dirty="0"/>
              <a:t> </a:t>
            </a:r>
            <a:r>
              <a:rPr lang="cs-CZ" dirty="0" err="1"/>
              <a:t>dif.dg</a:t>
            </a:r>
            <a:endParaRPr lang="cs-CZ" dirty="0"/>
          </a:p>
        </p:txBody>
      </p:sp>
      <p:pic>
        <p:nvPicPr>
          <p:cNvPr id="8" name="Picture 2" descr="http://img.medscape.com/article/778/363/778363-fig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121958"/>
            <a:ext cx="7080238" cy="424225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761DF7E9-CA09-4895-82BF-56139431C78B}"/>
              </a:ext>
            </a:extLst>
          </p:cNvPr>
          <p:cNvPicPr>
            <a:picLocks noChangeAspect="1"/>
          </p:cNvPicPr>
          <p:nvPr/>
        </p:nvPicPr>
        <p:blipFill rotWithShape="1">
          <a:blip r:embed="rId5"/>
          <a:srcRect l="24289" t="17385" r="59084" b="35751"/>
          <a:stretch/>
        </p:blipFill>
        <p:spPr>
          <a:xfrm>
            <a:off x="8515000" y="404703"/>
            <a:ext cx="3221371" cy="4917883"/>
          </a:xfrm>
          <a:prstGeom prst="rect">
            <a:avLst/>
          </a:prstGeom>
          <a:effectLst>
            <a:softEdge rad="127000"/>
          </a:effectLst>
        </p:spPr>
      </p:pic>
    </p:spTree>
    <p:extLst>
      <p:ext uri="{BB962C8B-B14F-4D97-AF65-F5344CB8AC3E}">
        <p14:creationId xmlns:p14="http://schemas.microsoft.com/office/powerpoint/2010/main" val="40474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8" y="404703"/>
            <a:ext cx="7235223" cy="3323987"/>
          </a:xfrm>
          <a:prstGeom prst="rect">
            <a:avLst/>
          </a:prstGeom>
          <a:noFill/>
        </p:spPr>
        <p:txBody>
          <a:bodyPr wrap="square" rtlCol="0">
            <a:spAutoFit/>
          </a:bodyPr>
          <a:lstStyle/>
          <a:p>
            <a:r>
              <a:rPr lang="cs-CZ" sz="4000" dirty="0" err="1"/>
              <a:t>Sy</a:t>
            </a:r>
            <a:r>
              <a:rPr lang="cs-CZ" sz="4000" dirty="0"/>
              <a:t> časné </a:t>
            </a:r>
            <a:r>
              <a:rPr lang="cs-CZ" sz="4000" dirty="0" err="1"/>
              <a:t>repolarizace</a:t>
            </a:r>
            <a:endParaRPr lang="cs-CZ" sz="4000" dirty="0"/>
          </a:p>
          <a:p>
            <a:pPr marL="742950" indent="-742950">
              <a:buFont typeface="+mj-lt"/>
              <a:buAutoNum type="arabicPeriod"/>
            </a:pPr>
            <a:r>
              <a:rPr lang="cs-CZ" dirty="0"/>
              <a:t>ascendentní STE ≥1mm v 2 souvisejících svodech</a:t>
            </a:r>
          </a:p>
          <a:p>
            <a:pPr marL="742950" lvl="1" indent="-285750">
              <a:buFont typeface="Arial" panose="020B0604020202020204" pitchFamily="34" charset="0"/>
              <a:buChar char="•"/>
            </a:pPr>
            <a:r>
              <a:rPr lang="cs-CZ" dirty="0"/>
              <a:t>Bez vlivu na prognózu sportovců</a:t>
            </a:r>
          </a:p>
          <a:p>
            <a:r>
              <a:rPr lang="cs-CZ" dirty="0"/>
              <a:t>	    </a:t>
            </a:r>
            <a:r>
              <a:rPr lang="cs-CZ" dirty="0">
                <a:solidFill>
                  <a:schemeClr val="tx1">
                    <a:lumMod val="65000"/>
                  </a:schemeClr>
                </a:solidFill>
              </a:rPr>
              <a:t>( </a:t>
            </a:r>
            <a:r>
              <a:rPr lang="fr-FR" dirty="0">
                <a:solidFill>
                  <a:schemeClr val="tx1">
                    <a:lumMod val="65000"/>
                  </a:schemeClr>
                </a:solidFill>
              </a:rPr>
              <a:t>Biasco</a:t>
            </a:r>
            <a:r>
              <a:rPr lang="cs-CZ" dirty="0">
                <a:solidFill>
                  <a:schemeClr val="tx1">
                    <a:lumMod val="65000"/>
                  </a:schemeClr>
                </a:solidFill>
              </a:rPr>
              <a:t> </a:t>
            </a:r>
            <a:r>
              <a:rPr lang="fr-FR" dirty="0">
                <a:solidFill>
                  <a:schemeClr val="tx1">
                    <a:lumMod val="65000"/>
                  </a:schemeClr>
                </a:solidFill>
              </a:rPr>
              <a:t>l </a:t>
            </a:r>
            <a:r>
              <a:rPr lang="cs-CZ" dirty="0">
                <a:solidFill>
                  <a:schemeClr val="tx1">
                    <a:lumMod val="65000"/>
                  </a:schemeClr>
                </a:solidFill>
              </a:rPr>
              <a:t>In </a:t>
            </a:r>
            <a:r>
              <a:rPr lang="fr-FR" dirty="0">
                <a:solidFill>
                  <a:schemeClr val="tx1">
                    <a:lumMod val="65000"/>
                  </a:schemeClr>
                </a:solidFill>
              </a:rPr>
              <a:t>Circ</a:t>
            </a:r>
            <a:r>
              <a:rPr lang="cs-CZ" dirty="0">
                <a:solidFill>
                  <a:schemeClr val="tx1">
                    <a:lumMod val="65000"/>
                  </a:schemeClr>
                </a:solidFill>
              </a:rPr>
              <a:t> </a:t>
            </a:r>
            <a:r>
              <a:rPr lang="fr-FR" dirty="0">
                <a:solidFill>
                  <a:schemeClr val="tx1">
                    <a:lumMod val="65000"/>
                  </a:schemeClr>
                </a:solidFill>
              </a:rPr>
              <a:t>Arrhythm</a:t>
            </a:r>
            <a:r>
              <a:rPr lang="cs-CZ" dirty="0">
                <a:solidFill>
                  <a:schemeClr val="tx1">
                    <a:lumMod val="65000"/>
                  </a:schemeClr>
                </a:solidFill>
              </a:rPr>
              <a:t> </a:t>
            </a:r>
            <a:r>
              <a:rPr lang="fr-FR" dirty="0">
                <a:solidFill>
                  <a:schemeClr val="tx1">
                    <a:lumMod val="65000"/>
                  </a:schemeClr>
                </a:solidFill>
              </a:rPr>
              <a:t>Electrophysiol</a:t>
            </a:r>
            <a:r>
              <a:rPr lang="cs-CZ" dirty="0">
                <a:solidFill>
                  <a:schemeClr val="tx1">
                    <a:lumMod val="65000"/>
                  </a:schemeClr>
                </a:solidFill>
              </a:rPr>
              <a:t> </a:t>
            </a:r>
            <a:r>
              <a:rPr lang="fr-FR" dirty="0">
                <a:solidFill>
                  <a:schemeClr val="tx1">
                    <a:lumMod val="65000"/>
                  </a:schemeClr>
                </a:solidFill>
              </a:rPr>
              <a:t>2013</a:t>
            </a:r>
            <a:r>
              <a:rPr lang="cs-CZ" dirty="0">
                <a:solidFill>
                  <a:schemeClr val="tx1">
                    <a:lumMod val="65000"/>
                  </a:schemeClr>
                </a:solidFill>
              </a:rPr>
              <a:t>:</a:t>
            </a:r>
            <a:r>
              <a:rPr lang="fr-FR" dirty="0">
                <a:solidFill>
                  <a:schemeClr val="tx1">
                    <a:lumMod val="65000"/>
                  </a:schemeClr>
                </a:solidFill>
              </a:rPr>
              <a:t>6</a:t>
            </a:r>
            <a:r>
              <a:rPr lang="cs-CZ" dirty="0">
                <a:solidFill>
                  <a:schemeClr val="tx1">
                    <a:lumMod val="65000"/>
                  </a:schemeClr>
                </a:solidFill>
              </a:rPr>
              <a:t>)</a:t>
            </a:r>
            <a:endParaRPr lang="fr-FR" dirty="0">
              <a:solidFill>
                <a:schemeClr val="tx1">
                  <a:lumMod val="65000"/>
                </a:schemeClr>
              </a:solidFill>
            </a:endParaRPr>
          </a:p>
          <a:p>
            <a:pPr marL="285750" indent="-285750">
              <a:buFont typeface="Arial" panose="020B0604020202020204" pitchFamily="34" charset="0"/>
              <a:buChar char="•"/>
            </a:pPr>
            <a:endParaRPr lang="cs-CZ" dirty="0">
              <a:solidFill>
                <a:schemeClr val="tx1">
                  <a:lumMod val="65000"/>
                </a:schemeClr>
              </a:solidFill>
            </a:endParaRPr>
          </a:p>
          <a:p>
            <a:pPr marL="742950" indent="-742950">
              <a:buFont typeface="+mj-lt"/>
              <a:buAutoNum type="arabicPeriod"/>
            </a:pPr>
            <a:endParaRPr lang="cs-CZ" dirty="0"/>
          </a:p>
          <a:p>
            <a:endParaRPr lang="cs-CZ" sz="4000" dirty="0"/>
          </a:p>
          <a:p>
            <a:endParaRPr lang="cs-CZ" sz="4000" dirty="0"/>
          </a:p>
        </p:txBody>
      </p:sp>
      <p:pic>
        <p:nvPicPr>
          <p:cNvPr id="8" name="Obrázek 7"/>
          <p:cNvPicPr>
            <a:picLocks noChangeAspect="1"/>
          </p:cNvPicPr>
          <p:nvPr/>
        </p:nvPicPr>
        <p:blipFill rotWithShape="1">
          <a:blip r:embed="rId4"/>
          <a:srcRect l="47942" t="39910" r="19264" b="15565"/>
          <a:stretch/>
        </p:blipFill>
        <p:spPr>
          <a:xfrm>
            <a:off x="358219" y="2096340"/>
            <a:ext cx="4349968" cy="3199080"/>
          </a:xfrm>
          <a:prstGeom prst="rect">
            <a:avLst/>
          </a:prstGeom>
        </p:spPr>
      </p:pic>
      <p:pic>
        <p:nvPicPr>
          <p:cNvPr id="10" name="Picture 2" descr="http://img.medscape.com/article/778/363/778363-fig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8" y="1079380"/>
            <a:ext cx="7118346" cy="4284829"/>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6"/>
          <a:srcRect l="15430" t="22826" r="16601" b="25815"/>
          <a:stretch/>
        </p:blipFill>
        <p:spPr>
          <a:xfrm>
            <a:off x="448311" y="1543927"/>
            <a:ext cx="6629400" cy="3600450"/>
          </a:xfrm>
          <a:prstGeom prst="rect">
            <a:avLst/>
          </a:prstGeom>
        </p:spPr>
      </p:pic>
      <p:pic>
        <p:nvPicPr>
          <p:cNvPr id="11" name="Obrázek 10">
            <a:extLst>
              <a:ext uri="{FF2B5EF4-FFF2-40B4-BE49-F238E27FC236}">
                <a16:creationId xmlns:a16="http://schemas.microsoft.com/office/drawing/2014/main" id="{38C1D99E-40CB-4BD7-9F13-D014075C86A7}"/>
              </a:ext>
            </a:extLst>
          </p:cNvPr>
          <p:cNvPicPr>
            <a:picLocks noChangeAspect="1"/>
          </p:cNvPicPr>
          <p:nvPr/>
        </p:nvPicPr>
        <p:blipFill rotWithShape="1">
          <a:blip r:embed="rId7"/>
          <a:srcRect l="24289" t="17385" r="59084" b="35751"/>
          <a:stretch/>
        </p:blipFill>
        <p:spPr>
          <a:xfrm>
            <a:off x="8515000" y="404703"/>
            <a:ext cx="3221371" cy="4917883"/>
          </a:xfrm>
          <a:prstGeom prst="rect">
            <a:avLst/>
          </a:prstGeom>
          <a:effectLst>
            <a:softEdge rad="127000"/>
          </a:effectLst>
        </p:spPr>
      </p:pic>
    </p:spTree>
    <p:extLst>
      <p:ext uri="{BB962C8B-B14F-4D97-AF65-F5344CB8AC3E}">
        <p14:creationId xmlns:p14="http://schemas.microsoft.com/office/powerpoint/2010/main" val="306893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7568097" cy="984885"/>
          </a:xfrm>
          <a:prstGeom prst="rect">
            <a:avLst/>
          </a:prstGeom>
          <a:noFill/>
        </p:spPr>
        <p:txBody>
          <a:bodyPr wrap="none" rtlCol="0">
            <a:spAutoFit/>
          </a:bodyPr>
          <a:lstStyle/>
          <a:p>
            <a:r>
              <a:rPr lang="cs-CZ" sz="4000" dirty="0" err="1"/>
              <a:t>Negat</a:t>
            </a:r>
            <a:r>
              <a:rPr lang="cs-CZ" sz="4000" dirty="0"/>
              <a:t> T V1-3 pro věk 12-16 let</a:t>
            </a:r>
          </a:p>
          <a:p>
            <a:endParaRPr lang="cs-CZ" dirty="0"/>
          </a:p>
        </p:txBody>
      </p:sp>
      <p:pic>
        <p:nvPicPr>
          <p:cNvPr id="10" name="Obrázek 9">
            <a:extLst>
              <a:ext uri="{FF2B5EF4-FFF2-40B4-BE49-F238E27FC236}">
                <a16:creationId xmlns:a16="http://schemas.microsoft.com/office/drawing/2014/main" id="{54D873F0-6492-4E98-9D9D-8ABE5FD3B44F}"/>
              </a:ext>
            </a:extLst>
          </p:cNvPr>
          <p:cNvPicPr>
            <a:picLocks noChangeAspect="1"/>
          </p:cNvPicPr>
          <p:nvPr/>
        </p:nvPicPr>
        <p:blipFill rotWithShape="1">
          <a:blip r:embed="rId4"/>
          <a:srcRect l="24289" t="17385" r="59084" b="35751"/>
          <a:stretch/>
        </p:blipFill>
        <p:spPr>
          <a:xfrm>
            <a:off x="8515000" y="404703"/>
            <a:ext cx="3221371" cy="4917883"/>
          </a:xfrm>
          <a:prstGeom prst="rect">
            <a:avLst/>
          </a:prstGeom>
          <a:effectLst>
            <a:softEdge rad="127000"/>
          </a:effectLst>
        </p:spPr>
      </p:pic>
      <p:pic>
        <p:nvPicPr>
          <p:cNvPr id="5" name="Obrázek 4">
            <a:extLst>
              <a:ext uri="{FF2B5EF4-FFF2-40B4-BE49-F238E27FC236}">
                <a16:creationId xmlns:a16="http://schemas.microsoft.com/office/drawing/2014/main" id="{AED2A365-5FFD-481A-AC6C-C417EEDF0FE6}"/>
              </a:ext>
            </a:extLst>
          </p:cNvPr>
          <p:cNvPicPr>
            <a:picLocks noChangeAspect="1"/>
          </p:cNvPicPr>
          <p:nvPr/>
        </p:nvPicPr>
        <p:blipFill rotWithShape="1">
          <a:blip r:embed="rId5"/>
          <a:srcRect l="10561" t="16303" r="12525" b="5566"/>
          <a:stretch/>
        </p:blipFill>
        <p:spPr>
          <a:xfrm>
            <a:off x="358219" y="1903786"/>
            <a:ext cx="6288833" cy="3460423"/>
          </a:xfrm>
          <a:prstGeom prst="rect">
            <a:avLst/>
          </a:prstGeom>
        </p:spPr>
      </p:pic>
    </p:spTree>
    <p:extLst>
      <p:ext uri="{BB962C8B-B14F-4D97-AF65-F5344CB8AC3E}">
        <p14:creationId xmlns:p14="http://schemas.microsoft.com/office/powerpoint/2010/main" val="3278969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5511445" cy="3200876"/>
          </a:xfrm>
          <a:prstGeom prst="rect">
            <a:avLst/>
          </a:prstGeom>
          <a:noFill/>
        </p:spPr>
        <p:txBody>
          <a:bodyPr wrap="none" rtlCol="0">
            <a:spAutoFit/>
          </a:bodyPr>
          <a:lstStyle/>
          <a:p>
            <a:r>
              <a:rPr lang="cs-CZ" sz="4000" dirty="0"/>
              <a:t>Sinusová bradykardie</a:t>
            </a:r>
          </a:p>
          <a:p>
            <a:pPr marL="342900" indent="-342900">
              <a:buFont typeface="+mj-lt"/>
              <a:buAutoNum type="arabicPeriod"/>
            </a:pPr>
            <a:r>
              <a:rPr lang="cs-CZ" dirty="0"/>
              <a:t>střednědobě</a:t>
            </a:r>
          </a:p>
          <a:p>
            <a:pPr marL="742950" lvl="1" indent="-285750">
              <a:buFont typeface="Arial" panose="020B0604020202020204" pitchFamily="34" charset="0"/>
              <a:buChar char="•"/>
            </a:pPr>
            <a:r>
              <a:rPr lang="cs-CZ" dirty="0"/>
              <a:t>Zvýšený tonus parasympatiku</a:t>
            </a:r>
          </a:p>
          <a:p>
            <a:r>
              <a:rPr lang="cs-CZ" dirty="0"/>
              <a:t>2.  dlouhodobě</a:t>
            </a:r>
          </a:p>
          <a:p>
            <a:pPr marL="742950" lvl="1" indent="-285750">
              <a:buFont typeface="Arial" panose="020B0604020202020204" pitchFamily="34" charset="0"/>
              <a:buChar char="•"/>
            </a:pPr>
            <a:r>
              <a:rPr lang="cs-CZ" dirty="0"/>
              <a:t>Snížená exprese </a:t>
            </a:r>
            <a:r>
              <a:rPr lang="cs-CZ" dirty="0" err="1"/>
              <a:t>If</a:t>
            </a:r>
            <a:r>
              <a:rPr lang="cs-CZ" dirty="0"/>
              <a:t> kanálů (HCN4) SA uzlu</a:t>
            </a:r>
          </a:p>
          <a:p>
            <a:pPr marL="285750" indent="-285750">
              <a:buFont typeface="Arial" panose="020B0604020202020204" pitchFamily="34" charset="0"/>
              <a:buChar char="•"/>
            </a:pPr>
            <a:endParaRPr lang="cs-CZ" dirty="0"/>
          </a:p>
          <a:p>
            <a:r>
              <a:rPr lang="cs-CZ" dirty="0"/>
              <a:t>MUSÍ být asymptomatická s ADEKVÁTNÍ </a:t>
            </a:r>
          </a:p>
          <a:p>
            <a:r>
              <a:rPr lang="cs-CZ" dirty="0"/>
              <a:t>	</a:t>
            </a:r>
            <a:r>
              <a:rPr lang="cs-CZ" dirty="0" err="1"/>
              <a:t>chronotropní</a:t>
            </a:r>
            <a:r>
              <a:rPr lang="cs-CZ" dirty="0"/>
              <a:t> </a:t>
            </a:r>
            <a:r>
              <a:rPr lang="cs-CZ" dirty="0" err="1"/>
              <a:t>kompetencÍ</a:t>
            </a:r>
            <a:r>
              <a:rPr lang="cs-CZ" dirty="0"/>
              <a:t> </a:t>
            </a:r>
          </a:p>
          <a:p>
            <a:r>
              <a:rPr lang="cs-CZ" dirty="0"/>
              <a:t>	</a:t>
            </a:r>
            <a:r>
              <a:rPr lang="cs-CZ" dirty="0">
                <a:solidFill>
                  <a:schemeClr val="tx1">
                    <a:lumMod val="65000"/>
                  </a:schemeClr>
                </a:solidFill>
              </a:rPr>
              <a:t>( </a:t>
            </a:r>
            <a:r>
              <a:rPr lang="cs-CZ" dirty="0" err="1">
                <a:solidFill>
                  <a:schemeClr val="tx1">
                    <a:lumMod val="65000"/>
                  </a:schemeClr>
                </a:solidFill>
              </a:rPr>
              <a:t>Baldesberger</a:t>
            </a:r>
            <a:r>
              <a:rPr lang="cs-CZ" dirty="0">
                <a:solidFill>
                  <a:schemeClr val="tx1">
                    <a:lumMod val="65000"/>
                  </a:schemeClr>
                </a:solidFill>
              </a:rPr>
              <a:t> S In Eur </a:t>
            </a:r>
            <a:r>
              <a:rPr lang="cs-CZ" dirty="0" err="1">
                <a:solidFill>
                  <a:schemeClr val="tx1">
                    <a:lumMod val="65000"/>
                  </a:schemeClr>
                </a:solidFill>
              </a:rPr>
              <a:t>Heart</a:t>
            </a:r>
            <a:r>
              <a:rPr lang="cs-CZ" dirty="0">
                <a:solidFill>
                  <a:schemeClr val="tx1">
                    <a:lumMod val="65000"/>
                  </a:schemeClr>
                </a:solidFill>
              </a:rPr>
              <a:t> J 2008;29)</a:t>
            </a:r>
          </a:p>
          <a:p>
            <a:endParaRPr lang="cs-CZ" dirty="0"/>
          </a:p>
        </p:txBody>
      </p:sp>
      <p:pic>
        <p:nvPicPr>
          <p:cNvPr id="7" name="Obrázek 6"/>
          <p:cNvPicPr>
            <a:picLocks noChangeAspect="1"/>
          </p:cNvPicPr>
          <p:nvPr/>
        </p:nvPicPr>
        <p:blipFill rotWithShape="1">
          <a:blip r:embed="rId4"/>
          <a:srcRect l="16096" t="40501" r="37901" b="20890"/>
          <a:stretch/>
        </p:blipFill>
        <p:spPr>
          <a:xfrm>
            <a:off x="358219" y="3392223"/>
            <a:ext cx="4337770" cy="1971986"/>
          </a:xfrm>
          <a:prstGeom prst="rect">
            <a:avLst/>
          </a:prstGeom>
        </p:spPr>
      </p:pic>
      <p:pic>
        <p:nvPicPr>
          <p:cNvPr id="9" name="Picture 2" descr="http://img.medscape.com/article/778/363/778363-fi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004079"/>
            <a:ext cx="6284952" cy="4515405"/>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54D873F0-6492-4E98-9D9D-8ABE5FD3B44F}"/>
              </a:ext>
            </a:extLst>
          </p:cNvPr>
          <p:cNvPicPr>
            <a:picLocks noChangeAspect="1"/>
          </p:cNvPicPr>
          <p:nvPr/>
        </p:nvPicPr>
        <p:blipFill rotWithShape="1">
          <a:blip r:embed="rId6"/>
          <a:srcRect l="24289" t="17385" r="59084" b="35751"/>
          <a:stretch/>
        </p:blipFill>
        <p:spPr>
          <a:xfrm>
            <a:off x="8515000" y="404703"/>
            <a:ext cx="3221371" cy="4917883"/>
          </a:xfrm>
          <a:prstGeom prst="rect">
            <a:avLst/>
          </a:prstGeom>
          <a:effectLst>
            <a:softEdge rad="127000"/>
          </a:effectLst>
        </p:spPr>
      </p:pic>
    </p:spTree>
    <p:extLst>
      <p:ext uri="{BB962C8B-B14F-4D97-AF65-F5344CB8AC3E}">
        <p14:creationId xmlns:p14="http://schemas.microsoft.com/office/powerpoint/2010/main" val="24825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7781297" cy="984885"/>
          </a:xfrm>
          <a:prstGeom prst="rect">
            <a:avLst/>
          </a:prstGeom>
          <a:noFill/>
        </p:spPr>
        <p:txBody>
          <a:bodyPr wrap="none" rtlCol="0">
            <a:spAutoFit/>
          </a:bodyPr>
          <a:lstStyle/>
          <a:p>
            <a:r>
              <a:rPr lang="cs-CZ" sz="4000" dirty="0" err="1"/>
              <a:t>Junkční</a:t>
            </a:r>
            <a:r>
              <a:rPr lang="cs-CZ" sz="4000" dirty="0"/>
              <a:t> rytmus/ síňová ektopie</a:t>
            </a:r>
          </a:p>
          <a:p>
            <a:endParaRPr lang="cs-CZ" dirty="0"/>
          </a:p>
        </p:txBody>
      </p:sp>
      <p:pic>
        <p:nvPicPr>
          <p:cNvPr id="10" name="Obrázek 9">
            <a:extLst>
              <a:ext uri="{FF2B5EF4-FFF2-40B4-BE49-F238E27FC236}">
                <a16:creationId xmlns:a16="http://schemas.microsoft.com/office/drawing/2014/main" id="{54D873F0-6492-4E98-9D9D-8ABE5FD3B44F}"/>
              </a:ext>
            </a:extLst>
          </p:cNvPr>
          <p:cNvPicPr>
            <a:picLocks noChangeAspect="1"/>
          </p:cNvPicPr>
          <p:nvPr/>
        </p:nvPicPr>
        <p:blipFill rotWithShape="1">
          <a:blip r:embed="rId4"/>
          <a:srcRect l="24289" t="17385" r="59084" b="35751"/>
          <a:stretch/>
        </p:blipFill>
        <p:spPr>
          <a:xfrm>
            <a:off x="8515000" y="404703"/>
            <a:ext cx="3221371" cy="4917883"/>
          </a:xfrm>
          <a:prstGeom prst="rect">
            <a:avLst/>
          </a:prstGeom>
          <a:effectLst>
            <a:softEdge rad="127000"/>
          </a:effectLst>
        </p:spPr>
      </p:pic>
      <p:pic>
        <p:nvPicPr>
          <p:cNvPr id="5" name="Obrázek 4">
            <a:extLst>
              <a:ext uri="{FF2B5EF4-FFF2-40B4-BE49-F238E27FC236}">
                <a16:creationId xmlns:a16="http://schemas.microsoft.com/office/drawing/2014/main" id="{67B6C5E4-5969-43EE-9D1D-591E5EB8EA33}"/>
              </a:ext>
            </a:extLst>
          </p:cNvPr>
          <p:cNvPicPr>
            <a:picLocks noChangeAspect="1"/>
          </p:cNvPicPr>
          <p:nvPr/>
        </p:nvPicPr>
        <p:blipFill rotWithShape="1">
          <a:blip r:embed="rId5"/>
          <a:srcRect l="12703" t="31279" r="14286"/>
          <a:stretch/>
        </p:blipFill>
        <p:spPr>
          <a:xfrm>
            <a:off x="358219" y="2262817"/>
            <a:ext cx="6083050" cy="3101392"/>
          </a:xfrm>
          <a:prstGeom prst="rect">
            <a:avLst/>
          </a:prstGeom>
        </p:spPr>
      </p:pic>
      <p:pic>
        <p:nvPicPr>
          <p:cNvPr id="8" name="Obrázek 7">
            <a:extLst>
              <a:ext uri="{FF2B5EF4-FFF2-40B4-BE49-F238E27FC236}">
                <a16:creationId xmlns:a16="http://schemas.microsoft.com/office/drawing/2014/main" id="{CB3B86A2-BFFE-4170-9EBC-5F3A431C2109}"/>
              </a:ext>
            </a:extLst>
          </p:cNvPr>
          <p:cNvPicPr>
            <a:picLocks noChangeAspect="1"/>
          </p:cNvPicPr>
          <p:nvPr/>
        </p:nvPicPr>
        <p:blipFill rotWithShape="1">
          <a:blip r:embed="rId6"/>
          <a:srcRect l="13469" t="19119" r="14132" b="7826"/>
          <a:stretch/>
        </p:blipFill>
        <p:spPr>
          <a:xfrm>
            <a:off x="1880935" y="1281802"/>
            <a:ext cx="6634065" cy="3626100"/>
          </a:xfrm>
          <a:prstGeom prst="rect">
            <a:avLst/>
          </a:prstGeom>
        </p:spPr>
      </p:pic>
    </p:spTree>
    <p:extLst>
      <p:ext uri="{BB962C8B-B14F-4D97-AF65-F5344CB8AC3E}">
        <p14:creationId xmlns:p14="http://schemas.microsoft.com/office/powerpoint/2010/main" val="213901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6247223" cy="2646878"/>
          </a:xfrm>
          <a:prstGeom prst="rect">
            <a:avLst/>
          </a:prstGeom>
          <a:noFill/>
        </p:spPr>
        <p:txBody>
          <a:bodyPr wrap="none" rtlCol="0">
            <a:spAutoFit/>
          </a:bodyPr>
          <a:lstStyle/>
          <a:p>
            <a:r>
              <a:rPr lang="cs-CZ" sz="4000" dirty="0"/>
              <a:t>AV blok </a:t>
            </a:r>
            <a:r>
              <a:rPr lang="cs-CZ" sz="4000" dirty="0" err="1"/>
              <a:t>I.stupně</a:t>
            </a:r>
            <a:endParaRPr lang="cs-CZ" sz="4000" dirty="0"/>
          </a:p>
          <a:p>
            <a:pPr marL="342900" indent="-342900">
              <a:buFont typeface="+mj-lt"/>
              <a:buAutoNum type="arabicPeriod"/>
            </a:pPr>
            <a:r>
              <a:rPr lang="cs-CZ" dirty="0"/>
              <a:t>PQ delší než 200 </a:t>
            </a:r>
            <a:r>
              <a:rPr lang="cs-CZ" dirty="0" err="1"/>
              <a:t>ms</a:t>
            </a:r>
            <a:endParaRPr lang="cs-CZ" dirty="0"/>
          </a:p>
          <a:p>
            <a:pPr marL="342900" indent="-342900">
              <a:buAutoNum type="arabicPeriod" startAt="2"/>
            </a:pPr>
            <a:r>
              <a:rPr lang="cs-CZ" dirty="0"/>
              <a:t>PQ stejné v každém PQRST</a:t>
            </a:r>
          </a:p>
          <a:p>
            <a:pPr marL="342900" indent="-342900">
              <a:buAutoNum type="arabicPeriod" startAt="2"/>
            </a:pPr>
            <a:r>
              <a:rPr lang="cs-CZ" dirty="0"/>
              <a:t>Při fyzické námaze se zkracuje</a:t>
            </a:r>
          </a:p>
          <a:p>
            <a:pPr marL="742950" lvl="1" indent="-285750">
              <a:buFont typeface="Arial" panose="020B0604020202020204" pitchFamily="34" charset="0"/>
              <a:buChar char="•"/>
            </a:pPr>
            <a:r>
              <a:rPr lang="cs-CZ" dirty="0"/>
              <a:t>Vagotonie</a:t>
            </a:r>
          </a:p>
          <a:p>
            <a:pPr marL="742950" lvl="1" indent="-285750">
              <a:buFont typeface="Arial" panose="020B0604020202020204" pitchFamily="34" charset="0"/>
              <a:buChar char="•"/>
            </a:pPr>
            <a:r>
              <a:rPr lang="cs-CZ" dirty="0"/>
              <a:t>Nepřesně definované změny v struktuře AV uzlu</a:t>
            </a:r>
          </a:p>
          <a:p>
            <a:r>
              <a:rPr lang="cs-CZ" dirty="0"/>
              <a:t>		</a:t>
            </a:r>
            <a:r>
              <a:rPr lang="cs-CZ" dirty="0">
                <a:solidFill>
                  <a:schemeClr val="tx1">
                    <a:lumMod val="65000"/>
                  </a:schemeClr>
                </a:solidFill>
              </a:rPr>
              <a:t>( Stein R In </a:t>
            </a:r>
            <a:r>
              <a:rPr lang="en-US" dirty="0">
                <a:solidFill>
                  <a:schemeClr val="tx1">
                    <a:lumMod val="65000"/>
                  </a:schemeClr>
                </a:solidFill>
              </a:rPr>
              <a:t>J Am </a:t>
            </a:r>
            <a:r>
              <a:rPr lang="en-US" dirty="0" err="1">
                <a:solidFill>
                  <a:schemeClr val="tx1">
                    <a:lumMod val="65000"/>
                  </a:schemeClr>
                </a:solidFill>
              </a:rPr>
              <a:t>Coll</a:t>
            </a:r>
            <a:r>
              <a:rPr lang="en-US" dirty="0">
                <a:solidFill>
                  <a:schemeClr val="tx1">
                    <a:lumMod val="65000"/>
                  </a:schemeClr>
                </a:solidFill>
              </a:rPr>
              <a:t> </a:t>
            </a:r>
            <a:r>
              <a:rPr lang="en-US" dirty="0" err="1">
                <a:solidFill>
                  <a:schemeClr val="tx1">
                    <a:lumMod val="65000"/>
                  </a:schemeClr>
                </a:solidFill>
              </a:rPr>
              <a:t>Cardiol</a:t>
            </a:r>
            <a:r>
              <a:rPr lang="cs-CZ" dirty="0">
                <a:solidFill>
                  <a:schemeClr val="tx1">
                    <a:lumMod val="65000"/>
                  </a:schemeClr>
                </a:solidFill>
              </a:rPr>
              <a:t> </a:t>
            </a:r>
            <a:r>
              <a:rPr lang="en-US" dirty="0">
                <a:solidFill>
                  <a:schemeClr val="tx1">
                    <a:lumMod val="65000"/>
                  </a:schemeClr>
                </a:solidFill>
              </a:rPr>
              <a:t>2002</a:t>
            </a:r>
            <a:r>
              <a:rPr lang="cs-CZ" dirty="0">
                <a:solidFill>
                  <a:schemeClr val="tx1">
                    <a:lumMod val="65000"/>
                  </a:schemeClr>
                </a:solidFill>
              </a:rPr>
              <a:t>:</a:t>
            </a:r>
            <a:r>
              <a:rPr lang="en-US" dirty="0">
                <a:solidFill>
                  <a:schemeClr val="tx1">
                    <a:lumMod val="65000"/>
                  </a:schemeClr>
                </a:solidFill>
              </a:rPr>
              <a:t>39</a:t>
            </a:r>
            <a:r>
              <a:rPr lang="cs-CZ" dirty="0">
                <a:solidFill>
                  <a:schemeClr val="tx1">
                    <a:lumMod val="65000"/>
                  </a:schemeClr>
                </a:solidFill>
              </a:rPr>
              <a:t>)</a:t>
            </a:r>
            <a:endParaRPr lang="en-US" dirty="0">
              <a:solidFill>
                <a:schemeClr val="tx1">
                  <a:lumMod val="65000"/>
                </a:schemeClr>
              </a:solidFill>
            </a:endParaRPr>
          </a:p>
          <a:p>
            <a:pPr marL="742950" lvl="1" indent="-285750">
              <a:buFont typeface="Arial" panose="020B0604020202020204" pitchFamily="34" charset="0"/>
              <a:buChar char="•"/>
            </a:pPr>
            <a:endParaRPr lang="cs-CZ" dirty="0"/>
          </a:p>
        </p:txBody>
      </p:sp>
      <p:pic>
        <p:nvPicPr>
          <p:cNvPr id="8" name="Picture 2" descr="http://img.medscape.com/article/778/363/778363-fi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1011872"/>
            <a:ext cx="7064253" cy="424247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EF67D586-9767-4C5E-B049-5ED554069811}"/>
              </a:ext>
            </a:extLst>
          </p:cNvPr>
          <p:cNvPicPr>
            <a:picLocks noChangeAspect="1"/>
          </p:cNvPicPr>
          <p:nvPr/>
        </p:nvPicPr>
        <p:blipFill rotWithShape="1">
          <a:blip r:embed="rId5"/>
          <a:srcRect l="24289" t="17385" r="59084" b="35751"/>
          <a:stretch/>
        </p:blipFill>
        <p:spPr>
          <a:xfrm>
            <a:off x="8515000" y="404703"/>
            <a:ext cx="3221371" cy="4917883"/>
          </a:xfrm>
          <a:prstGeom prst="rect">
            <a:avLst/>
          </a:prstGeom>
          <a:effectLst>
            <a:softEdge rad="127000"/>
          </a:effectLst>
        </p:spPr>
      </p:pic>
    </p:spTree>
    <p:extLst>
      <p:ext uri="{BB962C8B-B14F-4D97-AF65-F5344CB8AC3E}">
        <p14:creationId xmlns:p14="http://schemas.microsoft.com/office/powerpoint/2010/main" val="41619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a:t>„</a:t>
            </a:r>
            <a:r>
              <a:rPr lang="cs-CZ" dirty="0" err="1"/>
              <a:t>Refined</a:t>
            </a:r>
            <a:r>
              <a:rPr lang="cs-CZ" dirty="0"/>
              <a:t>“ … revidovaná </a:t>
            </a:r>
            <a:r>
              <a:rPr lang="cs-CZ" dirty="0" err="1"/>
              <a:t>Seattlská</a:t>
            </a:r>
            <a:r>
              <a:rPr lang="cs-CZ" dirty="0"/>
              <a:t> kritéria k hodnocení EKG sportovce</a:t>
            </a:r>
          </a:p>
        </p:txBody>
      </p:sp>
    </p:spTree>
    <p:extLst>
      <p:ext uri="{BB962C8B-B14F-4D97-AF65-F5344CB8AC3E}">
        <p14:creationId xmlns:p14="http://schemas.microsoft.com/office/powerpoint/2010/main" val="453159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6453745" cy="369332"/>
          </a:xfrm>
          <a:prstGeom prst="rect">
            <a:avLst/>
          </a:prstGeom>
          <a:noFill/>
        </p:spPr>
        <p:txBody>
          <a:bodyPr wrap="square" rtlCol="0">
            <a:spAutoFit/>
          </a:bodyPr>
          <a:lstStyle/>
          <a:p>
            <a:r>
              <a:rPr lang="cs-CZ" dirty="0"/>
              <a:t>Běžné VARIANTY NORMY nevyžadující další </a:t>
            </a:r>
            <a:r>
              <a:rPr lang="cs-CZ" dirty="0" err="1"/>
              <a:t>dovyšetření</a:t>
            </a:r>
            <a:endParaRPr lang="cs-CZ" dirty="0"/>
          </a:p>
        </p:txBody>
      </p:sp>
      <p:sp>
        <p:nvSpPr>
          <p:cNvPr id="6" name="TextovéPole 5"/>
          <p:cNvSpPr txBox="1"/>
          <p:nvPr/>
        </p:nvSpPr>
        <p:spPr>
          <a:xfrm>
            <a:off x="362649" y="404703"/>
            <a:ext cx="7670690" cy="1692771"/>
          </a:xfrm>
          <a:prstGeom prst="rect">
            <a:avLst/>
          </a:prstGeom>
          <a:noFill/>
        </p:spPr>
        <p:txBody>
          <a:bodyPr wrap="none" rtlCol="0">
            <a:spAutoFit/>
          </a:bodyPr>
          <a:lstStyle/>
          <a:p>
            <a:r>
              <a:rPr lang="cs-CZ" sz="3200" dirty="0"/>
              <a:t>AV blok </a:t>
            </a:r>
            <a:r>
              <a:rPr lang="cs-CZ" sz="3200" dirty="0" err="1"/>
              <a:t>II.stupně</a:t>
            </a:r>
            <a:r>
              <a:rPr lang="cs-CZ" sz="3200" dirty="0"/>
              <a:t> I. Typu - </a:t>
            </a:r>
            <a:r>
              <a:rPr lang="cs-CZ" sz="3200" dirty="0" err="1"/>
              <a:t>Wenkebach</a:t>
            </a:r>
            <a:endParaRPr lang="cs-CZ" sz="3200" dirty="0"/>
          </a:p>
          <a:p>
            <a:pPr marL="342900" indent="-342900">
              <a:buFont typeface="+mj-lt"/>
              <a:buAutoNum type="arabicPeriod"/>
            </a:pPr>
            <a:r>
              <a:rPr lang="cs-CZ" dirty="0"/>
              <a:t>Postupně se prodlužující PQ interval až k výpadku 1 QRS</a:t>
            </a:r>
          </a:p>
          <a:p>
            <a:pPr marL="342900" indent="-342900">
              <a:buAutoNum type="arabicPeriod" startAt="2"/>
            </a:pPr>
            <a:r>
              <a:rPr lang="cs-CZ" dirty="0"/>
              <a:t>PQ  po výpadku kratší než poslední před výpadkem</a:t>
            </a:r>
          </a:p>
          <a:p>
            <a:pPr marL="342900" indent="-342900">
              <a:buAutoNum type="arabicPeriod" startAt="2"/>
            </a:pPr>
            <a:r>
              <a:rPr lang="cs-CZ" dirty="0"/>
              <a:t>Při fyzické námaze se zkracuje, mizí</a:t>
            </a:r>
          </a:p>
          <a:p>
            <a:pPr marL="742950" lvl="1" indent="-285750">
              <a:buFont typeface="Arial" panose="020B0604020202020204" pitchFamily="34" charset="0"/>
              <a:buChar char="•"/>
            </a:pPr>
            <a:endParaRPr lang="cs-CZ" dirty="0"/>
          </a:p>
        </p:txBody>
      </p:sp>
      <p:pic>
        <p:nvPicPr>
          <p:cNvPr id="9" name="Obrázek 8">
            <a:extLst>
              <a:ext uri="{FF2B5EF4-FFF2-40B4-BE49-F238E27FC236}">
                <a16:creationId xmlns:a16="http://schemas.microsoft.com/office/drawing/2014/main" id="{EF67D586-9767-4C5E-B049-5ED554069811}"/>
              </a:ext>
            </a:extLst>
          </p:cNvPr>
          <p:cNvPicPr>
            <a:picLocks noChangeAspect="1"/>
          </p:cNvPicPr>
          <p:nvPr/>
        </p:nvPicPr>
        <p:blipFill rotWithShape="1">
          <a:blip r:embed="rId4"/>
          <a:srcRect l="24289" t="17385" r="59084" b="35751"/>
          <a:stretch/>
        </p:blipFill>
        <p:spPr>
          <a:xfrm>
            <a:off x="8515000" y="404703"/>
            <a:ext cx="3221371" cy="4917883"/>
          </a:xfrm>
          <a:prstGeom prst="rect">
            <a:avLst/>
          </a:prstGeom>
          <a:effectLst>
            <a:softEdge rad="127000"/>
          </a:effectLst>
        </p:spPr>
      </p:pic>
      <p:pic>
        <p:nvPicPr>
          <p:cNvPr id="5" name="Obrázek 4">
            <a:extLst>
              <a:ext uri="{FF2B5EF4-FFF2-40B4-BE49-F238E27FC236}">
                <a16:creationId xmlns:a16="http://schemas.microsoft.com/office/drawing/2014/main" id="{63BDF282-D195-4248-A493-AFD5330F3409}"/>
              </a:ext>
            </a:extLst>
          </p:cNvPr>
          <p:cNvPicPr>
            <a:picLocks noChangeAspect="1"/>
          </p:cNvPicPr>
          <p:nvPr/>
        </p:nvPicPr>
        <p:blipFill rotWithShape="1">
          <a:blip r:embed="rId5"/>
          <a:srcRect l="24578" t="17762" r="13253" b="20696"/>
          <a:stretch/>
        </p:blipFill>
        <p:spPr>
          <a:xfrm>
            <a:off x="408191" y="1112704"/>
            <a:ext cx="8073678" cy="4329143"/>
          </a:xfrm>
          <a:prstGeom prst="rect">
            <a:avLst/>
          </a:prstGeom>
        </p:spPr>
      </p:pic>
      <p:pic>
        <p:nvPicPr>
          <p:cNvPr id="10" name="Obrázek 9">
            <a:extLst>
              <a:ext uri="{FF2B5EF4-FFF2-40B4-BE49-F238E27FC236}">
                <a16:creationId xmlns:a16="http://schemas.microsoft.com/office/drawing/2014/main" id="{C3725737-2566-460C-B5F4-FAAA9F410789}"/>
              </a:ext>
            </a:extLst>
          </p:cNvPr>
          <p:cNvPicPr>
            <a:picLocks noChangeAspect="1"/>
          </p:cNvPicPr>
          <p:nvPr/>
        </p:nvPicPr>
        <p:blipFill rotWithShape="1">
          <a:blip r:embed="rId5"/>
          <a:srcRect l="37640" t="57732" r="44572" b="30718"/>
          <a:stretch/>
        </p:blipFill>
        <p:spPr>
          <a:xfrm>
            <a:off x="925415" y="2114946"/>
            <a:ext cx="6907577" cy="2429269"/>
          </a:xfrm>
          <a:prstGeom prst="rect">
            <a:avLst/>
          </a:prstGeom>
          <a:ln>
            <a:solidFill>
              <a:schemeClr val="bg1"/>
            </a:solidFill>
          </a:ln>
        </p:spPr>
      </p:pic>
      <p:cxnSp>
        <p:nvCxnSpPr>
          <p:cNvPr id="13" name="Přímá spojnice se šipkou 12">
            <a:extLst>
              <a:ext uri="{FF2B5EF4-FFF2-40B4-BE49-F238E27FC236}">
                <a16:creationId xmlns:a16="http://schemas.microsoft.com/office/drawing/2014/main" id="{EB4E5ECC-87EC-401F-B333-8B45B2F1BC2D}"/>
              </a:ext>
            </a:extLst>
          </p:cNvPr>
          <p:cNvCxnSpPr>
            <a:cxnSpLocks/>
          </p:cNvCxnSpPr>
          <p:nvPr/>
        </p:nvCxnSpPr>
        <p:spPr>
          <a:xfrm>
            <a:off x="1145754" y="3690652"/>
            <a:ext cx="385591"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Přímá spojnice se šipkou 14">
            <a:extLst>
              <a:ext uri="{FF2B5EF4-FFF2-40B4-BE49-F238E27FC236}">
                <a16:creationId xmlns:a16="http://schemas.microsoft.com/office/drawing/2014/main" id="{4AA14D07-2CC0-4305-96B1-D7ED710E4A08}"/>
              </a:ext>
            </a:extLst>
          </p:cNvPr>
          <p:cNvCxnSpPr>
            <a:cxnSpLocks/>
          </p:cNvCxnSpPr>
          <p:nvPr/>
        </p:nvCxnSpPr>
        <p:spPr>
          <a:xfrm>
            <a:off x="2952520" y="3701667"/>
            <a:ext cx="52881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Přímá spojnice se šipkou 17">
            <a:extLst>
              <a:ext uri="{FF2B5EF4-FFF2-40B4-BE49-F238E27FC236}">
                <a16:creationId xmlns:a16="http://schemas.microsoft.com/office/drawing/2014/main" id="{F66AA00E-E4B0-46BB-81AB-F545F6C5574D}"/>
              </a:ext>
            </a:extLst>
          </p:cNvPr>
          <p:cNvCxnSpPr>
            <a:cxnSpLocks/>
          </p:cNvCxnSpPr>
          <p:nvPr/>
        </p:nvCxnSpPr>
        <p:spPr>
          <a:xfrm>
            <a:off x="4913523" y="3712684"/>
            <a:ext cx="550843"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637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923330"/>
          </a:xfrm>
          <a:prstGeom prst="rect">
            <a:avLst/>
          </a:prstGeom>
          <a:noFill/>
        </p:spPr>
        <p:txBody>
          <a:bodyPr wrap="square" rtlCol="0">
            <a:spAutoFit/>
          </a:bodyPr>
          <a:lstStyle/>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a:t>EKG potenciální směry vývoje</a:t>
            </a:r>
          </a:p>
        </p:txBody>
      </p:sp>
      <p:pic>
        <p:nvPicPr>
          <p:cNvPr id="6" name="Obrázek 5"/>
          <p:cNvPicPr>
            <a:picLocks noChangeAspect="1"/>
          </p:cNvPicPr>
          <p:nvPr/>
        </p:nvPicPr>
        <p:blipFill rotWithShape="1">
          <a:blip r:embed="rId4"/>
          <a:srcRect l="19532" t="27989" r="20508" b="5163"/>
          <a:stretch/>
        </p:blipFill>
        <p:spPr>
          <a:xfrm>
            <a:off x="358219" y="548510"/>
            <a:ext cx="5848350" cy="4686300"/>
          </a:xfrm>
          <a:prstGeom prst="rect">
            <a:avLst/>
          </a:prstGeom>
        </p:spPr>
      </p:pic>
      <p:pic>
        <p:nvPicPr>
          <p:cNvPr id="9" name="Obrázek 8"/>
          <p:cNvPicPr>
            <a:picLocks noChangeAspect="1"/>
          </p:cNvPicPr>
          <p:nvPr/>
        </p:nvPicPr>
        <p:blipFill rotWithShape="1">
          <a:blip r:embed="rId5"/>
          <a:srcRect l="19726" t="24728" r="22656" b="10598"/>
          <a:stretch/>
        </p:blipFill>
        <p:spPr>
          <a:xfrm>
            <a:off x="6273749" y="548510"/>
            <a:ext cx="5808649" cy="4686300"/>
          </a:xfrm>
          <a:prstGeom prst="rect">
            <a:avLst/>
          </a:prstGeom>
        </p:spPr>
      </p:pic>
    </p:spTree>
    <p:extLst>
      <p:ext uri="{BB962C8B-B14F-4D97-AF65-F5344CB8AC3E}">
        <p14:creationId xmlns:p14="http://schemas.microsoft.com/office/powerpoint/2010/main" val="20008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4"/>
          <a:srcRect l="18238" t="47245" r="54089" b="12330"/>
          <a:stretch/>
        </p:blipFill>
        <p:spPr>
          <a:xfrm>
            <a:off x="425399" y="2323475"/>
            <a:ext cx="2699157" cy="2803086"/>
          </a:xfrm>
          <a:prstGeom prst="rect">
            <a:avLst/>
          </a:prstGeom>
        </p:spPr>
      </p:pic>
      <p:sp>
        <p:nvSpPr>
          <p:cNvPr id="5" name="TextovéPole 4"/>
          <p:cNvSpPr txBox="1"/>
          <p:nvPr/>
        </p:nvSpPr>
        <p:spPr>
          <a:xfrm>
            <a:off x="425399" y="428255"/>
            <a:ext cx="6360883" cy="2431435"/>
          </a:xfrm>
          <a:prstGeom prst="rect">
            <a:avLst/>
          </a:prstGeom>
          <a:noFill/>
        </p:spPr>
        <p:txBody>
          <a:bodyPr wrap="square" rtlCol="0">
            <a:spAutoFit/>
          </a:bodyPr>
          <a:lstStyle/>
          <a:p>
            <a:r>
              <a:rPr lang="cs-CZ" sz="4000" dirty="0"/>
              <a:t>Morfologie vlny T u sportovců</a:t>
            </a:r>
          </a:p>
          <a:p>
            <a:r>
              <a:rPr lang="cs-CZ" dirty="0"/>
              <a:t>MCS – </a:t>
            </a:r>
            <a:r>
              <a:rPr lang="cs-CZ" dirty="0" err="1"/>
              <a:t>morphology</a:t>
            </a:r>
            <a:r>
              <a:rPr lang="cs-CZ" dirty="0"/>
              <a:t> </a:t>
            </a:r>
            <a:r>
              <a:rPr lang="cs-CZ" dirty="0" err="1"/>
              <a:t>combination</a:t>
            </a:r>
            <a:r>
              <a:rPr lang="cs-CZ" dirty="0"/>
              <a:t> </a:t>
            </a:r>
            <a:r>
              <a:rPr lang="cs-CZ" dirty="0" err="1"/>
              <a:t>score</a:t>
            </a:r>
            <a:endParaRPr lang="cs-CZ" dirty="0"/>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pic>
        <p:nvPicPr>
          <p:cNvPr id="6" name="Obrázek 5"/>
          <p:cNvPicPr>
            <a:picLocks noChangeAspect="1"/>
          </p:cNvPicPr>
          <p:nvPr/>
        </p:nvPicPr>
        <p:blipFill rotWithShape="1">
          <a:blip r:embed="rId4"/>
          <a:srcRect l="45505" t="27820" r="19672" b="12331"/>
          <a:stretch/>
        </p:blipFill>
        <p:spPr>
          <a:xfrm>
            <a:off x="7317412" y="120243"/>
            <a:ext cx="4418959" cy="5399242"/>
          </a:xfrm>
          <a:prstGeom prst="rect">
            <a:avLst/>
          </a:prstGeom>
        </p:spPr>
      </p:pic>
      <p:sp>
        <p:nvSpPr>
          <p:cNvPr id="8" name="TextovéPole 7"/>
          <p:cNvSpPr txBox="1"/>
          <p:nvPr/>
        </p:nvSpPr>
        <p:spPr>
          <a:xfrm>
            <a:off x="1709544" y="5693615"/>
            <a:ext cx="3480440" cy="369332"/>
          </a:xfrm>
          <a:prstGeom prst="rect">
            <a:avLst/>
          </a:prstGeom>
          <a:noFill/>
        </p:spPr>
        <p:txBody>
          <a:bodyPr wrap="none" rtlCol="0">
            <a:spAutoFit/>
          </a:bodyPr>
          <a:lstStyle/>
          <a:p>
            <a:r>
              <a:rPr lang="cs-CZ" dirty="0"/>
              <a:t>EKG potenciální směry vývoje</a:t>
            </a:r>
          </a:p>
        </p:txBody>
      </p:sp>
    </p:spTree>
    <p:extLst>
      <p:ext uri="{BB962C8B-B14F-4D97-AF65-F5344CB8AC3E}">
        <p14:creationId xmlns:p14="http://schemas.microsoft.com/office/powerpoint/2010/main" val="10859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1538883"/>
          </a:xfrm>
          <a:prstGeom prst="rect">
            <a:avLst/>
          </a:prstGeom>
          <a:noFill/>
        </p:spPr>
        <p:txBody>
          <a:bodyPr wrap="square" rtlCol="0">
            <a:spAutoFit/>
          </a:bodyPr>
          <a:lstStyle/>
          <a:p>
            <a:r>
              <a:rPr lang="cs-CZ" sz="4000" dirty="0"/>
              <a:t>Definice patologické KES</a:t>
            </a: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a:t>EKG potenciální směry vývoje</a:t>
            </a:r>
          </a:p>
        </p:txBody>
      </p:sp>
      <p:sp>
        <p:nvSpPr>
          <p:cNvPr id="7" name="TextovéPole 6"/>
          <p:cNvSpPr txBox="1"/>
          <p:nvPr/>
        </p:nvSpPr>
        <p:spPr>
          <a:xfrm>
            <a:off x="609601" y="1485900"/>
            <a:ext cx="13601700" cy="369332"/>
          </a:xfrm>
          <a:prstGeom prst="rect">
            <a:avLst/>
          </a:prstGeom>
          <a:noFill/>
        </p:spPr>
        <p:txBody>
          <a:bodyPr wrap="square" rtlCol="0">
            <a:spAutoFit/>
          </a:bodyPr>
          <a:lstStyle/>
          <a:p>
            <a:r>
              <a:rPr lang="en-US" dirty="0"/>
              <a:t>Long-term follow-up studies in subjects with outflow tract VAs showed a benign prognosis</a:t>
            </a:r>
            <a:endParaRPr lang="cs-CZ" dirty="0"/>
          </a:p>
        </p:txBody>
      </p:sp>
      <p:sp>
        <p:nvSpPr>
          <p:cNvPr id="9" name="TextovéPole 8"/>
          <p:cNvSpPr txBox="1"/>
          <p:nvPr/>
        </p:nvSpPr>
        <p:spPr>
          <a:xfrm>
            <a:off x="609601" y="2800348"/>
            <a:ext cx="986789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 history of syncope </a:t>
            </a:r>
            <a:endParaRPr lang="cs-CZ" dirty="0"/>
          </a:p>
          <a:p>
            <a:pPr marL="285750" indent="-285750">
              <a:buFont typeface="Arial" panose="020B0604020202020204" pitchFamily="34" charset="0"/>
              <a:buChar char="•"/>
            </a:pPr>
            <a:r>
              <a:rPr lang="en-US" dirty="0"/>
              <a:t>very fast VT (because ventricular rates 230 beats/min are associated with polymorphic VT) </a:t>
            </a:r>
            <a:endParaRPr lang="cs-CZ" dirty="0"/>
          </a:p>
          <a:p>
            <a:pPr marL="285750" indent="-285750">
              <a:buFont typeface="Arial" panose="020B0604020202020204" pitchFamily="34" charset="0"/>
              <a:buChar char="•"/>
            </a:pPr>
            <a:r>
              <a:rPr lang="en-US" dirty="0"/>
              <a:t>extremely frequent </a:t>
            </a:r>
            <a:r>
              <a:rPr lang="en-US" dirty="0" err="1"/>
              <a:t>ectopy</a:t>
            </a:r>
            <a:r>
              <a:rPr lang="en-US" dirty="0"/>
              <a:t> (20,000 </a:t>
            </a:r>
            <a:r>
              <a:rPr lang="en-US" dirty="0" err="1"/>
              <a:t>extrasystoles</a:t>
            </a:r>
            <a:r>
              <a:rPr lang="en-US" dirty="0"/>
              <a:t>/day) because such degree of </a:t>
            </a:r>
            <a:r>
              <a:rPr lang="en-US" dirty="0" err="1"/>
              <a:t>ectopy</a:t>
            </a:r>
            <a:r>
              <a:rPr lang="en-US" dirty="0"/>
              <a:t> causes cardiac </a:t>
            </a:r>
            <a:r>
              <a:rPr lang="en-US" dirty="0" err="1"/>
              <a:t>desynchronization</a:t>
            </a:r>
            <a:r>
              <a:rPr lang="en-US" dirty="0"/>
              <a:t> and may eventually lead to cardiac dilatation </a:t>
            </a:r>
            <a:endParaRPr lang="cs-CZ" dirty="0"/>
          </a:p>
          <a:p>
            <a:pPr marL="285750" indent="-285750">
              <a:buFont typeface="Arial" panose="020B0604020202020204" pitchFamily="34" charset="0"/>
              <a:buChar char="•"/>
            </a:pPr>
            <a:r>
              <a:rPr lang="en-US" dirty="0"/>
              <a:t>ventricular </a:t>
            </a:r>
            <a:r>
              <a:rPr lang="en-US" dirty="0" err="1"/>
              <a:t>ectopy</a:t>
            </a:r>
            <a:r>
              <a:rPr lang="en-US" dirty="0"/>
              <a:t> with short coupling interval (because the shorter the coupling interval, the higher the probability for polymorphic arrhythmias) noting that the absence of short coupling intervals is no guarantee against polymorphic RVOT-VT (</a:t>
            </a:r>
            <a:endParaRPr lang="cs-CZ" dirty="0"/>
          </a:p>
        </p:txBody>
      </p:sp>
      <p:sp>
        <p:nvSpPr>
          <p:cNvPr id="10" name="TextovéPole 9"/>
          <p:cNvSpPr txBox="1"/>
          <p:nvPr/>
        </p:nvSpPr>
        <p:spPr>
          <a:xfrm>
            <a:off x="590552" y="2364109"/>
            <a:ext cx="7239482" cy="369332"/>
          </a:xfrm>
          <a:prstGeom prst="rect">
            <a:avLst/>
          </a:prstGeom>
          <a:noFill/>
        </p:spPr>
        <p:txBody>
          <a:bodyPr wrap="none" rtlCol="0">
            <a:spAutoFit/>
          </a:bodyPr>
          <a:lstStyle/>
          <a:p>
            <a:r>
              <a:rPr lang="cs-CZ" dirty="0"/>
              <a:t>Potencionálně nebezpečné bezpečné KES z výtokového traktu</a:t>
            </a:r>
          </a:p>
        </p:txBody>
      </p:sp>
      <p:pic>
        <p:nvPicPr>
          <p:cNvPr id="11" name="Obrázek 10"/>
          <p:cNvPicPr>
            <a:picLocks noChangeAspect="1"/>
          </p:cNvPicPr>
          <p:nvPr/>
        </p:nvPicPr>
        <p:blipFill rotWithShape="1">
          <a:blip r:embed="rId4"/>
          <a:srcRect l="34961" t="41575" r="16601" b="14131"/>
          <a:stretch/>
        </p:blipFill>
        <p:spPr>
          <a:xfrm>
            <a:off x="609601" y="1162616"/>
            <a:ext cx="6195730" cy="4072194"/>
          </a:xfrm>
          <a:prstGeom prst="rect">
            <a:avLst/>
          </a:prstGeom>
        </p:spPr>
      </p:pic>
    </p:spTree>
    <p:extLst>
      <p:ext uri="{BB962C8B-B14F-4D97-AF65-F5344CB8AC3E}">
        <p14:creationId xmlns:p14="http://schemas.microsoft.com/office/powerpoint/2010/main" val="34358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62198" y="938856"/>
            <a:ext cx="10924786" cy="584775"/>
          </a:xfrm>
          <a:prstGeom prst="rect">
            <a:avLst/>
          </a:prstGeom>
          <a:noFill/>
        </p:spPr>
        <p:txBody>
          <a:bodyPr wrap="none" rtlCol="0">
            <a:spAutoFit/>
          </a:bodyPr>
          <a:lstStyle/>
          <a:p>
            <a:pPr marL="457200" indent="-457200">
              <a:buFont typeface="Arial" panose="020B0604020202020204" pitchFamily="34" charset="0"/>
              <a:buChar char="•"/>
            </a:pPr>
            <a:r>
              <a:rPr lang="cs-CZ" sz="3200" b="1" dirty="0">
                <a:solidFill>
                  <a:srgbClr val="FF0000"/>
                </a:solidFill>
              </a:rPr>
              <a:t>EKG bez </a:t>
            </a:r>
            <a:r>
              <a:rPr lang="cs-CZ" sz="3200" b="1" dirty="0" err="1">
                <a:solidFill>
                  <a:srgbClr val="FF0000"/>
                </a:solidFill>
              </a:rPr>
              <a:t>PATOLOGiE</a:t>
            </a:r>
            <a:r>
              <a:rPr lang="cs-CZ" sz="3200" b="1" dirty="0">
                <a:solidFill>
                  <a:srgbClr val="FF0000"/>
                </a:solidFill>
              </a:rPr>
              <a:t> dle mezinárodních kritérii 2017 </a:t>
            </a:r>
          </a:p>
        </p:txBody>
      </p:sp>
      <p:sp>
        <p:nvSpPr>
          <p:cNvPr id="7" name="TextovéPole 6"/>
          <p:cNvSpPr txBox="1"/>
          <p:nvPr/>
        </p:nvSpPr>
        <p:spPr>
          <a:xfrm>
            <a:off x="359229" y="1615786"/>
            <a:ext cx="10197935" cy="1077218"/>
          </a:xfrm>
          <a:prstGeom prst="rect">
            <a:avLst/>
          </a:prstGeom>
          <a:noFill/>
        </p:spPr>
        <p:txBody>
          <a:bodyPr wrap="square" rtlCol="0">
            <a:spAutoFit/>
          </a:bodyPr>
          <a:lstStyle/>
          <a:p>
            <a:pPr marL="457200" indent="-457200">
              <a:buFont typeface="Arial" panose="020B0604020202020204" pitchFamily="34" charset="0"/>
              <a:buChar char="•"/>
            </a:pPr>
            <a:r>
              <a:rPr lang="cs-CZ" sz="3200" b="1" dirty="0">
                <a:solidFill>
                  <a:srgbClr val="FF0000"/>
                </a:solidFill>
              </a:rPr>
              <a:t>EKG s PATOLOGIÍ dle mezinárodních kritérii 2017 indikující další </a:t>
            </a:r>
            <a:r>
              <a:rPr lang="cs-CZ" sz="3200" b="1" dirty="0" err="1">
                <a:solidFill>
                  <a:srgbClr val="FF0000"/>
                </a:solidFill>
              </a:rPr>
              <a:t>dovyšetření</a:t>
            </a:r>
            <a:r>
              <a:rPr lang="cs-CZ" sz="3200" b="1" dirty="0">
                <a:solidFill>
                  <a:srgbClr val="FF0000"/>
                </a:solidFill>
              </a:rPr>
              <a:t> </a:t>
            </a:r>
          </a:p>
        </p:txBody>
      </p:sp>
      <p:sp>
        <p:nvSpPr>
          <p:cNvPr id="5" name="TextovéPole 4"/>
          <p:cNvSpPr txBox="1"/>
          <p:nvPr/>
        </p:nvSpPr>
        <p:spPr>
          <a:xfrm>
            <a:off x="570016" y="415636"/>
            <a:ext cx="5902578" cy="523220"/>
          </a:xfrm>
          <a:prstGeom prst="rect">
            <a:avLst/>
          </a:prstGeom>
          <a:noFill/>
        </p:spPr>
        <p:txBody>
          <a:bodyPr wrap="none" rtlCol="0">
            <a:spAutoFit/>
          </a:bodyPr>
          <a:lstStyle/>
          <a:p>
            <a:r>
              <a:rPr lang="cs-CZ" sz="2800" dirty="0"/>
              <a:t>Popis EKG ze dne: …….…….. res: </a:t>
            </a:r>
          </a:p>
        </p:txBody>
      </p:sp>
    </p:spTree>
    <p:extLst>
      <p:ext uri="{BB962C8B-B14F-4D97-AF65-F5344CB8AC3E}">
        <p14:creationId xmlns:p14="http://schemas.microsoft.com/office/powerpoint/2010/main" val="38379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43000" y="1047750"/>
            <a:ext cx="9377888" cy="584775"/>
          </a:xfrm>
          <a:prstGeom prst="rect">
            <a:avLst/>
          </a:prstGeom>
          <a:noFill/>
        </p:spPr>
        <p:txBody>
          <a:bodyPr wrap="none" rtlCol="0">
            <a:spAutoFit/>
          </a:bodyPr>
          <a:lstStyle/>
          <a:p>
            <a:r>
              <a:rPr lang="cs-CZ" sz="3200" b="1" dirty="0">
                <a:solidFill>
                  <a:srgbClr val="FF0000"/>
                </a:solidFill>
              </a:rPr>
              <a:t>ZÁKAZ SPORTOVNÍ ČINOSTI NA ZÁKLADĚ EKG ?</a:t>
            </a:r>
          </a:p>
        </p:txBody>
      </p:sp>
      <p:sp>
        <p:nvSpPr>
          <p:cNvPr id="3" name="TextovéPole 2"/>
          <p:cNvSpPr txBox="1"/>
          <p:nvPr/>
        </p:nvSpPr>
        <p:spPr>
          <a:xfrm>
            <a:off x="702517" y="3385066"/>
            <a:ext cx="3983783" cy="584775"/>
          </a:xfrm>
          <a:prstGeom prst="rect">
            <a:avLst/>
          </a:prstGeom>
          <a:noFill/>
        </p:spPr>
        <p:txBody>
          <a:bodyPr wrap="none" rtlCol="0">
            <a:spAutoFit/>
          </a:bodyPr>
          <a:lstStyle/>
          <a:p>
            <a:r>
              <a:rPr lang="cs-CZ" sz="3200" dirty="0"/>
              <a:t>ZÁCHRANA ŽIVOTA</a:t>
            </a:r>
          </a:p>
        </p:txBody>
      </p:sp>
      <p:sp>
        <p:nvSpPr>
          <p:cNvPr id="4" name="TextovéPole 3"/>
          <p:cNvSpPr txBox="1"/>
          <p:nvPr/>
        </p:nvSpPr>
        <p:spPr>
          <a:xfrm>
            <a:off x="5067300" y="3969841"/>
            <a:ext cx="6503703" cy="584775"/>
          </a:xfrm>
          <a:prstGeom prst="rect">
            <a:avLst/>
          </a:prstGeom>
          <a:noFill/>
        </p:spPr>
        <p:txBody>
          <a:bodyPr wrap="none" rtlCol="0">
            <a:spAutoFit/>
          </a:bodyPr>
          <a:lstStyle/>
          <a:p>
            <a:r>
              <a:rPr lang="cs-CZ" sz="3200" dirty="0"/>
              <a:t>POŠKOZENÍ ZDRAVÉHO JEDINCE</a:t>
            </a:r>
          </a:p>
        </p:txBody>
      </p:sp>
      <p:cxnSp>
        <p:nvCxnSpPr>
          <p:cNvPr id="6" name="Přímá spojnice se šipkou 5"/>
          <p:cNvCxnSpPr/>
          <p:nvPr/>
        </p:nvCxnSpPr>
        <p:spPr>
          <a:xfrm>
            <a:off x="533400" y="3969841"/>
            <a:ext cx="11391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Výsledek obrázku pro zákaz činnosti pro lékař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03687"/>
            <a:ext cx="4305300" cy="2533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143001" y="1766370"/>
            <a:ext cx="9164782" cy="1077218"/>
          </a:xfrm>
          <a:prstGeom prst="rect">
            <a:avLst/>
          </a:prstGeom>
          <a:noFill/>
        </p:spPr>
        <p:txBody>
          <a:bodyPr wrap="square" rtlCol="0">
            <a:spAutoFit/>
          </a:bodyPr>
          <a:lstStyle/>
          <a:p>
            <a:r>
              <a:rPr lang="cs-CZ" sz="3200" b="1" dirty="0">
                <a:solidFill>
                  <a:srgbClr val="FF0000"/>
                </a:solidFill>
              </a:rPr>
              <a:t>ZÁKAZ SPORTOVNÍ ČINOSTI pečlivého komplexního vyšetření</a:t>
            </a:r>
          </a:p>
        </p:txBody>
      </p:sp>
    </p:spTree>
    <p:extLst>
      <p:ext uri="{BB962C8B-B14F-4D97-AF65-F5344CB8AC3E}">
        <p14:creationId xmlns:p14="http://schemas.microsoft.com/office/powerpoint/2010/main" val="35335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1733"/>
          <a:stretch/>
        </p:blipFill>
        <p:spPr>
          <a:xfrm>
            <a:off x="0" y="0"/>
            <a:ext cx="12192000" cy="6858000"/>
          </a:xfrm>
          <a:prstGeom prst="rect">
            <a:avLst/>
          </a:prstGeom>
        </p:spPr>
      </p:pic>
      <p:sp>
        <p:nvSpPr>
          <p:cNvPr id="5" name="TextovéPole 4"/>
          <p:cNvSpPr txBox="1"/>
          <p:nvPr/>
        </p:nvSpPr>
        <p:spPr>
          <a:xfrm>
            <a:off x="103517" y="60385"/>
            <a:ext cx="2920992" cy="7017306"/>
          </a:xfrm>
          <a:prstGeom prst="rect">
            <a:avLst/>
          </a:prstGeom>
          <a:noFill/>
        </p:spPr>
        <p:txBody>
          <a:bodyPr wrap="none" rtlCol="0">
            <a:spAutoFit/>
          </a:bodyPr>
          <a:lstStyle/>
          <a:p>
            <a:r>
              <a:rPr lang="cs-CZ" dirty="0" err="1">
                <a:solidFill>
                  <a:schemeClr val="accent6">
                    <a:lumMod val="20000"/>
                    <a:lumOff val="80000"/>
                  </a:schemeClr>
                </a:solidFill>
                <a:latin typeface="Bodoni MT Black" panose="02070A03080606020203" pitchFamily="18" charset="0"/>
              </a:rPr>
              <a:t>Voltážová</a:t>
            </a:r>
            <a:r>
              <a:rPr lang="cs-CZ" dirty="0">
                <a:solidFill>
                  <a:schemeClr val="accent6">
                    <a:lumMod val="20000"/>
                    <a:lumOff val="80000"/>
                  </a:schemeClr>
                </a:solidFill>
                <a:latin typeface="Bodoni MT Black" panose="02070A03080606020203" pitchFamily="18" charset="0"/>
              </a:rPr>
              <a:t> kritéria</a:t>
            </a:r>
          </a:p>
          <a:p>
            <a:r>
              <a:rPr lang="cs-CZ" dirty="0">
                <a:solidFill>
                  <a:schemeClr val="accent6">
                    <a:lumMod val="20000"/>
                    <a:lumOff val="80000"/>
                  </a:schemeClr>
                </a:solidFill>
                <a:latin typeface="Castellar" panose="020A0402060406010301" pitchFamily="18" charset="0"/>
              </a:rPr>
              <a:t>ST deprese</a:t>
            </a:r>
          </a:p>
          <a:p>
            <a:r>
              <a:rPr lang="cs-CZ" dirty="0">
                <a:solidFill>
                  <a:schemeClr val="accent6">
                    <a:lumMod val="20000"/>
                    <a:lumOff val="80000"/>
                  </a:schemeClr>
                </a:solidFill>
              </a:rPr>
              <a:t>Srdce</a:t>
            </a:r>
          </a:p>
          <a:p>
            <a:r>
              <a:rPr lang="cs-CZ" dirty="0" err="1">
                <a:solidFill>
                  <a:schemeClr val="accent6">
                    <a:lumMod val="20000"/>
                    <a:lumOff val="80000"/>
                  </a:schemeClr>
                </a:solidFill>
                <a:latin typeface="Californian FB" panose="0207040306080B030204" pitchFamily="18" charset="0"/>
              </a:rPr>
              <a:t>Voltážová</a:t>
            </a:r>
            <a:r>
              <a:rPr lang="cs-CZ" dirty="0">
                <a:solidFill>
                  <a:schemeClr val="accent6">
                    <a:lumMod val="20000"/>
                    <a:lumOff val="80000"/>
                  </a:schemeClr>
                </a:solidFill>
                <a:latin typeface="Californian FB" panose="0207040306080B030204" pitchFamily="18" charset="0"/>
              </a:rPr>
              <a:t> kritéria</a:t>
            </a:r>
          </a:p>
          <a:p>
            <a:r>
              <a:rPr lang="cs-CZ" dirty="0">
                <a:solidFill>
                  <a:schemeClr val="accent6">
                    <a:lumMod val="20000"/>
                    <a:lumOff val="80000"/>
                  </a:schemeClr>
                </a:solidFill>
                <a:latin typeface="Californian FB" panose="0207040306080B030204" pitchFamily="18" charset="0"/>
              </a:rPr>
              <a:t>ČASNÁ REPOLARIZACE</a:t>
            </a:r>
          </a:p>
          <a:p>
            <a:r>
              <a:rPr lang="cs-CZ" dirty="0">
                <a:solidFill>
                  <a:schemeClr val="accent6">
                    <a:lumMod val="20000"/>
                    <a:lumOff val="80000"/>
                  </a:schemeClr>
                </a:solidFill>
                <a:latin typeface="Algerian" panose="04020705040A02060702" pitchFamily="82" charset="0"/>
              </a:rPr>
              <a:t>Sport</a:t>
            </a:r>
          </a:p>
          <a:p>
            <a:r>
              <a:rPr lang="cs-CZ" dirty="0">
                <a:solidFill>
                  <a:schemeClr val="accent6">
                    <a:lumMod val="20000"/>
                    <a:lumOff val="80000"/>
                  </a:schemeClr>
                </a:solidFill>
                <a:latin typeface="Corbel" panose="020B0503020204020204" pitchFamily="34" charset="0"/>
              </a:rPr>
              <a:t>dilatace PK</a:t>
            </a:r>
          </a:p>
          <a:p>
            <a:r>
              <a:rPr lang="cs-CZ" dirty="0">
                <a:solidFill>
                  <a:schemeClr val="accent6">
                    <a:lumMod val="20000"/>
                    <a:lumOff val="80000"/>
                  </a:schemeClr>
                </a:solidFill>
                <a:latin typeface="Forte" panose="03060902040502070203" pitchFamily="66" charset="0"/>
              </a:rPr>
              <a:t>Sinusová bradykardie</a:t>
            </a:r>
          </a:p>
          <a:p>
            <a:r>
              <a:rPr lang="cs-CZ" dirty="0" err="1">
                <a:solidFill>
                  <a:schemeClr val="accent6">
                    <a:lumMod val="20000"/>
                    <a:lumOff val="80000"/>
                  </a:schemeClr>
                </a:solidFill>
                <a:latin typeface="Agency FB" panose="020B0503020202020204" pitchFamily="34" charset="0"/>
              </a:rPr>
              <a:t>Ekg</a:t>
            </a:r>
            <a:endParaRPr lang="cs-CZ" dirty="0">
              <a:solidFill>
                <a:schemeClr val="accent6">
                  <a:lumMod val="20000"/>
                  <a:lumOff val="80000"/>
                </a:schemeClr>
              </a:solidFill>
              <a:latin typeface="Agency FB" panose="020B0503020202020204" pitchFamily="34" charset="0"/>
            </a:endParaRPr>
          </a:p>
          <a:p>
            <a:r>
              <a:rPr lang="cs-CZ" dirty="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AV blokáda </a:t>
            </a:r>
            <a:r>
              <a:rPr lang="cs-CZ" dirty="0">
                <a:solidFill>
                  <a:schemeClr val="accent6">
                    <a:lumMod val="20000"/>
                    <a:lumOff val="80000"/>
                  </a:schemeClr>
                </a:solidFill>
                <a:latin typeface="Corbel" panose="020B0503020204020204" pitchFamily="34" charset="0"/>
              </a:rPr>
              <a:t> </a:t>
            </a:r>
          </a:p>
          <a:p>
            <a:r>
              <a:rPr lang="cs-CZ" dirty="0">
                <a:solidFill>
                  <a:schemeClr val="accent6">
                    <a:lumMod val="20000"/>
                    <a:lumOff val="80000"/>
                  </a:schemeClr>
                </a:solidFill>
                <a:latin typeface="Gill Sans Ultra Bold" panose="020B0A02020104020203" pitchFamily="34" charset="-18"/>
              </a:rPr>
              <a:t>vagotonie</a:t>
            </a:r>
          </a:p>
          <a:p>
            <a:r>
              <a:rPr lang="cs-CZ" dirty="0">
                <a:solidFill>
                  <a:schemeClr val="accent6">
                    <a:lumMod val="20000"/>
                    <a:lumOff val="80000"/>
                  </a:schemeClr>
                </a:solidFill>
                <a:latin typeface="Rage Italic" panose="03070502040507070304" pitchFamily="66" charset="0"/>
              </a:rPr>
              <a:t>Variabilita srdeční frekvence</a:t>
            </a:r>
          </a:p>
          <a:p>
            <a:r>
              <a:rPr lang="cs-CZ" dirty="0">
                <a:solidFill>
                  <a:schemeClr val="accent6">
                    <a:lumMod val="20000"/>
                    <a:lumOff val="80000"/>
                  </a:schemeClr>
                </a:solidFill>
                <a:latin typeface="Lucida Bright" panose="02040602050505020304" pitchFamily="18" charset="0"/>
              </a:rPr>
              <a:t>dilatace levé síně</a:t>
            </a:r>
          </a:p>
          <a:p>
            <a:r>
              <a:rPr lang="cs-CZ" dirty="0">
                <a:solidFill>
                  <a:schemeClr val="accent6">
                    <a:lumMod val="20000"/>
                    <a:lumOff val="80000"/>
                  </a:schemeClr>
                </a:solidFill>
                <a:latin typeface="Arial Rounded MT Bold" panose="020F0704030504030204" pitchFamily="34" charset="0"/>
              </a:rPr>
              <a:t>Vnímání normy</a:t>
            </a:r>
          </a:p>
          <a:p>
            <a:r>
              <a:rPr lang="cs-CZ" dirty="0">
                <a:solidFill>
                  <a:schemeClr val="accent6">
                    <a:lumMod val="20000"/>
                    <a:lumOff val="80000"/>
                  </a:schemeClr>
                </a:solidFill>
                <a:latin typeface="Rockwell Extra Bold" panose="02060903040505020403" pitchFamily="18" charset="0"/>
              </a:rPr>
              <a:t>LQT</a:t>
            </a:r>
          </a:p>
          <a:p>
            <a:r>
              <a:rPr lang="cs-CZ" dirty="0" err="1">
                <a:solidFill>
                  <a:schemeClr val="accent6">
                    <a:lumMod val="20000"/>
                    <a:lumOff val="80000"/>
                  </a:schemeClr>
                </a:solidFill>
                <a:latin typeface="Nirmala UI" panose="020B0502040204020203" pitchFamily="34" charset="0"/>
                <a:cs typeface="Nirmala UI" panose="020B0502040204020203" pitchFamily="34" charset="0"/>
              </a:rPr>
              <a:t>iRBBB</a:t>
            </a:r>
            <a:r>
              <a:rPr lang="cs-CZ" dirty="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a:solidFill>
                  <a:schemeClr val="accent6">
                    <a:lumMod val="20000"/>
                    <a:lumOff val="80000"/>
                  </a:schemeClr>
                </a:solidFill>
                <a:latin typeface="Nirmala UI" panose="020B0502040204020203" pitchFamily="34" charset="0"/>
                <a:cs typeface="Nirmala UI" panose="020B0502040204020203" pitchFamily="34" charset="0"/>
              </a:rPr>
              <a:t>vs</a:t>
            </a:r>
            <a:r>
              <a:rPr lang="cs-CZ" dirty="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a:solidFill>
                  <a:schemeClr val="accent6">
                    <a:lumMod val="20000"/>
                    <a:lumOff val="80000"/>
                  </a:schemeClr>
                </a:solidFill>
                <a:latin typeface="Nirmala UI" panose="020B0502040204020203" pitchFamily="34" charset="0"/>
                <a:cs typeface="Nirmala UI" panose="020B0502040204020203" pitchFamily="34" charset="0"/>
              </a:rPr>
              <a:t>Brugada</a:t>
            </a:r>
            <a:endParaRPr lang="cs-CZ" dirty="0">
              <a:solidFill>
                <a:schemeClr val="accent6">
                  <a:lumMod val="20000"/>
                  <a:lumOff val="80000"/>
                </a:schemeClr>
              </a:solidFill>
              <a:latin typeface="Nirmala UI" panose="020B0502040204020203" pitchFamily="34" charset="0"/>
              <a:cs typeface="Nirmala UI" panose="020B0502040204020203" pitchFamily="34" charset="0"/>
            </a:endParaRPr>
          </a:p>
          <a:p>
            <a:r>
              <a:rPr lang="cs-CZ" dirty="0">
                <a:solidFill>
                  <a:schemeClr val="accent6">
                    <a:lumMod val="20000"/>
                    <a:lumOff val="80000"/>
                  </a:schemeClr>
                </a:solidFill>
                <a:latin typeface="Bernard MT Condensed" panose="02050806060905020404" pitchFamily="18" charset="0"/>
              </a:rPr>
              <a:t>adaptace</a:t>
            </a:r>
          </a:p>
          <a:p>
            <a:r>
              <a:rPr lang="cs-CZ" dirty="0" err="1">
                <a:solidFill>
                  <a:schemeClr val="accent6">
                    <a:lumMod val="20000"/>
                    <a:lumOff val="80000"/>
                  </a:schemeClr>
                </a:solidFill>
                <a:latin typeface="Arial Narrow" panose="020B0606020202030204" pitchFamily="34" charset="0"/>
                <a:cs typeface="Nirmala UI" panose="020B0502040204020203" pitchFamily="34" charset="0"/>
              </a:rPr>
              <a:t>katecholaminergní</a:t>
            </a:r>
            <a:r>
              <a:rPr lang="cs-CZ" dirty="0">
                <a:solidFill>
                  <a:schemeClr val="accent6">
                    <a:lumMod val="20000"/>
                    <a:lumOff val="80000"/>
                  </a:schemeClr>
                </a:solidFill>
                <a:latin typeface="Arial Narrow" panose="020B0606020202030204" pitchFamily="34" charset="0"/>
                <a:cs typeface="Nirmala UI" panose="020B0502040204020203" pitchFamily="34" charset="0"/>
              </a:rPr>
              <a:t> KT</a:t>
            </a:r>
          </a:p>
          <a:p>
            <a:r>
              <a:rPr lang="cs-CZ" dirty="0">
                <a:solidFill>
                  <a:schemeClr val="accent6">
                    <a:lumMod val="20000"/>
                    <a:lumOff val="80000"/>
                  </a:schemeClr>
                </a:solidFill>
                <a:latin typeface="Cambria" panose="02040503050406030204" pitchFamily="18" charset="0"/>
              </a:rPr>
              <a:t>HYPERTROFIE LK</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Regenerace</a:t>
            </a:r>
          </a:p>
          <a:p>
            <a:r>
              <a:rPr lang="cs-CZ" dirty="0">
                <a:solidFill>
                  <a:schemeClr val="accent6">
                    <a:lumMod val="20000"/>
                    <a:lumOff val="80000"/>
                  </a:schemeClr>
                </a:solidFill>
                <a:latin typeface="Harrington" panose="04040505050A02020702" pitchFamily="82" charset="0"/>
                <a:cs typeface="Nirmala UI" panose="020B0502040204020203" pitchFamily="34" charset="0"/>
              </a:rPr>
              <a:t>Doping a jeho vliv na srdce</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ICD a sport</a:t>
            </a:r>
          </a:p>
          <a:p>
            <a:r>
              <a:rPr lang="cs-CZ" dirty="0">
                <a:solidFill>
                  <a:schemeClr val="accent6">
                    <a:lumMod val="20000"/>
                    <a:lumOff val="80000"/>
                  </a:schemeClr>
                </a:solidFill>
                <a:latin typeface="Arial Narrow" panose="020B0606020202030204" pitchFamily="34" charset="0"/>
                <a:cs typeface="Nirmala UI" panose="020B0502040204020203" pitchFamily="34" charset="0"/>
              </a:rPr>
              <a:t>ARVD</a:t>
            </a:r>
          </a:p>
          <a:p>
            <a:endParaRPr lang="cs-CZ" dirty="0">
              <a:latin typeface="Arial Narrow" panose="020B0606020202030204" pitchFamily="34" charset="0"/>
              <a:cs typeface="Nirmala UI" panose="020B0502040204020203" pitchFamily="34" charset="0"/>
            </a:endParaRPr>
          </a:p>
          <a:p>
            <a:endParaRPr lang="cs-CZ" dirty="0"/>
          </a:p>
        </p:txBody>
      </p:sp>
      <p:sp>
        <p:nvSpPr>
          <p:cNvPr id="9" name="TextovéPole 8"/>
          <p:cNvSpPr txBox="1"/>
          <p:nvPr/>
        </p:nvSpPr>
        <p:spPr>
          <a:xfrm>
            <a:off x="7712317" y="5695770"/>
            <a:ext cx="873957" cy="1200329"/>
          </a:xfrm>
          <a:prstGeom prst="rect">
            <a:avLst/>
          </a:prstGeom>
          <a:noFill/>
        </p:spPr>
        <p:txBody>
          <a:bodyPr wrap="none" rtlCol="0">
            <a:spAutoFit/>
          </a:bodyPr>
          <a:lstStyle/>
          <a:p>
            <a:r>
              <a:rPr lang="cs-CZ" dirty="0"/>
              <a:t>SPORT</a:t>
            </a:r>
          </a:p>
          <a:p>
            <a:r>
              <a:rPr lang="cs-CZ" dirty="0"/>
              <a:t>SPORT</a:t>
            </a:r>
          </a:p>
          <a:p>
            <a:r>
              <a:rPr lang="cs-CZ" dirty="0"/>
              <a:t>SPORT</a:t>
            </a:r>
          </a:p>
          <a:p>
            <a:endParaRPr lang="cs-CZ" dirty="0"/>
          </a:p>
        </p:txBody>
      </p:sp>
      <p:cxnSp>
        <p:nvCxnSpPr>
          <p:cNvPr id="11" name="Přímá spojnice 10"/>
          <p:cNvCxnSpPr/>
          <p:nvPr/>
        </p:nvCxnSpPr>
        <p:spPr>
          <a:xfrm>
            <a:off x="8586274" y="5724436"/>
            <a:ext cx="0" cy="8363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8622288" y="5698558"/>
            <a:ext cx="2725426" cy="923330"/>
          </a:xfrm>
          <a:prstGeom prst="rect">
            <a:avLst/>
          </a:prstGeom>
          <a:noFill/>
        </p:spPr>
        <p:txBody>
          <a:bodyPr wrap="none" rtlCol="0">
            <a:spAutoFit/>
          </a:bodyPr>
          <a:lstStyle/>
          <a:p>
            <a:r>
              <a:rPr lang="cs-CZ" dirty="0">
                <a:solidFill>
                  <a:schemeClr val="tx1">
                    <a:lumMod val="85000"/>
                  </a:schemeClr>
                </a:solidFill>
              </a:rPr>
              <a:t>MĚNÍ SRDCE</a:t>
            </a:r>
          </a:p>
          <a:p>
            <a:r>
              <a:rPr lang="cs-CZ" dirty="0">
                <a:solidFill>
                  <a:schemeClr val="tx1">
                    <a:lumMod val="85000"/>
                  </a:schemeClr>
                </a:solidFill>
              </a:rPr>
              <a:t>MĚNÍ EKG</a:t>
            </a:r>
          </a:p>
          <a:p>
            <a:r>
              <a:rPr lang="cs-CZ" dirty="0">
                <a:solidFill>
                  <a:schemeClr val="tx1">
                    <a:lumMod val="85000"/>
                  </a:schemeClr>
                </a:solidFill>
              </a:rPr>
              <a:t>MĚNÍ VNÍMÁNÍ NORMY</a:t>
            </a:r>
          </a:p>
        </p:txBody>
      </p:sp>
      <p:grpSp>
        <p:nvGrpSpPr>
          <p:cNvPr id="8" name="Skupina 7"/>
          <p:cNvGrpSpPr/>
          <p:nvPr/>
        </p:nvGrpSpPr>
        <p:grpSpPr>
          <a:xfrm>
            <a:off x="1524000" y="2313271"/>
            <a:ext cx="9823714" cy="666750"/>
            <a:chOff x="1524000" y="1595735"/>
            <a:chExt cx="9823714" cy="666750"/>
          </a:xfrm>
        </p:grpSpPr>
        <p:sp>
          <p:nvSpPr>
            <p:cNvPr id="7" name="Obdélník 6"/>
            <p:cNvSpPr/>
            <p:nvPr/>
          </p:nvSpPr>
          <p:spPr>
            <a:xfrm>
              <a:off x="1524000" y="1595735"/>
              <a:ext cx="9823714" cy="66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1791128" y="1597103"/>
              <a:ext cx="9257872" cy="646331"/>
            </a:xfrm>
            <a:prstGeom prst="rect">
              <a:avLst/>
            </a:prstGeom>
            <a:noFill/>
          </p:spPr>
          <p:txBody>
            <a:bodyPr wrap="square" rtlCol="0">
              <a:spAutoFit/>
            </a:bodyPr>
            <a:lstStyle/>
            <a:p>
              <a:r>
                <a:rPr lang="cs-CZ" sz="3600" b="1" dirty="0">
                  <a:solidFill>
                    <a:srgbClr val="FF0000"/>
                  </a:solidFill>
                </a:rPr>
                <a:t>www.sportovniambulance.cz/akademie</a:t>
              </a:r>
            </a:p>
          </p:txBody>
        </p:sp>
      </p:grpSp>
      <p:grpSp>
        <p:nvGrpSpPr>
          <p:cNvPr id="16" name="Skupina 15"/>
          <p:cNvGrpSpPr/>
          <p:nvPr/>
        </p:nvGrpSpPr>
        <p:grpSpPr>
          <a:xfrm>
            <a:off x="4245112" y="3211212"/>
            <a:ext cx="7110091" cy="715652"/>
            <a:chOff x="4245112" y="3211212"/>
            <a:chExt cx="7110091" cy="715652"/>
          </a:xfrm>
        </p:grpSpPr>
        <p:sp>
          <p:nvSpPr>
            <p:cNvPr id="14" name="Obdélník 13"/>
            <p:cNvSpPr/>
            <p:nvPr/>
          </p:nvSpPr>
          <p:spPr>
            <a:xfrm>
              <a:off x="4245112" y="3211212"/>
              <a:ext cx="7110091" cy="71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501426" y="3232475"/>
              <a:ext cx="6689652" cy="646331"/>
            </a:xfrm>
            <a:prstGeom prst="rect">
              <a:avLst/>
            </a:prstGeom>
            <a:noFill/>
          </p:spPr>
          <p:txBody>
            <a:bodyPr wrap="none" rtlCol="0">
              <a:spAutoFit/>
            </a:bodyPr>
            <a:lstStyle/>
            <a:p>
              <a:r>
                <a:rPr lang="cs-CZ" sz="3600" dirty="0">
                  <a:solidFill>
                    <a:srgbClr val="FF0000"/>
                  </a:solidFill>
                </a:rPr>
                <a:t>info@sportovniambulance.cz</a:t>
              </a:r>
            </a:p>
          </p:txBody>
        </p:sp>
      </p:grpSp>
    </p:spTree>
    <p:extLst>
      <p:ext uri="{BB962C8B-B14F-4D97-AF65-F5344CB8AC3E}">
        <p14:creationId xmlns:p14="http://schemas.microsoft.com/office/powerpoint/2010/main" val="901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0" end="0"/>
                                            </p:txEl>
                                          </p:spTgt>
                                        </p:tgtEl>
                                        <p:attrNameLst>
                                          <p:attrName>style.opacity</p:attrName>
                                        </p:attrNameLst>
                                      </p:cBhvr>
                                      <p:to>
                                        <p:strVal val="0.5"/>
                                      </p:to>
                                    </p:set>
                                    <p:animEffect filter="image" prLst="opacity: 0.5">
                                      <p:cBhvr rctx="IE">
                                        <p:cTn id="7" dur="indefinite"/>
                                        <p:tgtEl>
                                          <p:spTgt spid="5">
                                            <p:txEl>
                                              <p:pRg st="0" end="0"/>
                                            </p:txEl>
                                          </p:spTgt>
                                        </p:tgtEl>
                                      </p:cBhvr>
                                    </p:animEffect>
                                  </p:childTnLst>
                                </p:cTn>
                              </p:par>
                              <p:par>
                                <p:cTn id="8" presetID="9" presetClass="emph" presetSubtype="0" nodeType="withEffect">
                                  <p:stCondLst>
                                    <p:cond delay="900"/>
                                  </p:stCondLst>
                                  <p:childTnLst>
                                    <p:set>
                                      <p:cBhvr rctx="PPT">
                                        <p:cTn id="9" dur="indefinite"/>
                                        <p:tgtEl>
                                          <p:spTgt spid="5">
                                            <p:txEl>
                                              <p:pRg st="1" end="1"/>
                                            </p:txEl>
                                          </p:spTgt>
                                        </p:tgtEl>
                                        <p:attrNameLst>
                                          <p:attrName>style.opacity</p:attrName>
                                        </p:attrNameLst>
                                      </p:cBhvr>
                                      <p:to>
                                        <p:strVal val="0.5"/>
                                      </p:to>
                                    </p:set>
                                    <p:animEffect filter="image" prLst="opacity: 0.5">
                                      <p:cBhvr rctx="IE">
                                        <p:cTn id="10" dur="indefinite"/>
                                        <p:tgtEl>
                                          <p:spTgt spid="5">
                                            <p:txEl>
                                              <p:pRg st="1" end="1"/>
                                            </p:txEl>
                                          </p:spTgt>
                                        </p:tgtEl>
                                      </p:cBhvr>
                                    </p:animEffect>
                                  </p:childTnLst>
                                </p:cTn>
                              </p:par>
                              <p:par>
                                <p:cTn id="11" presetID="9" presetClass="emph" presetSubtype="0" nodeType="withEffect">
                                  <p:stCondLst>
                                    <p:cond delay="600"/>
                                  </p:stCondLst>
                                  <p:childTnLst>
                                    <p:set>
                                      <p:cBhvr rctx="PPT">
                                        <p:cTn id="12" dur="3200"/>
                                        <p:tgtEl>
                                          <p:spTgt spid="5">
                                            <p:txEl>
                                              <p:pRg st="2" end="2"/>
                                            </p:txEl>
                                          </p:spTgt>
                                        </p:tgtEl>
                                        <p:attrNameLst>
                                          <p:attrName>style.opacity</p:attrName>
                                        </p:attrNameLst>
                                      </p:cBhvr>
                                      <p:to>
                                        <p:strVal val="0.5"/>
                                      </p:to>
                                    </p:set>
                                    <p:animEffect filter="image" prLst="opacity: 0.5">
                                      <p:cBhvr rctx="IE">
                                        <p:cTn id="13" dur="3200"/>
                                        <p:tgtEl>
                                          <p:spTgt spid="5">
                                            <p:txEl>
                                              <p:pRg st="2" end="2"/>
                                            </p:txEl>
                                          </p:spTgt>
                                        </p:tgtEl>
                                      </p:cBhvr>
                                    </p:animEffect>
                                  </p:childTnLst>
                                </p:cTn>
                              </p:par>
                              <p:par>
                                <p:cTn id="14" presetID="9" presetClass="emph" presetSubtype="0" nodeType="withEffect">
                                  <p:stCondLst>
                                    <p:cond delay="2000"/>
                                  </p:stCondLst>
                                  <p:childTnLst>
                                    <p:set>
                                      <p:cBhvr rctx="PPT">
                                        <p:cTn id="15" dur="indefinite"/>
                                        <p:tgtEl>
                                          <p:spTgt spid="5">
                                            <p:txEl>
                                              <p:pRg st="3" end="3"/>
                                            </p:txEl>
                                          </p:spTgt>
                                        </p:tgtEl>
                                        <p:attrNameLst>
                                          <p:attrName>style.opacity</p:attrName>
                                        </p:attrNameLst>
                                      </p:cBhvr>
                                      <p:to>
                                        <p:strVal val="0.5"/>
                                      </p:to>
                                    </p:set>
                                    <p:animEffect filter="image" prLst="opacity: 0.5">
                                      <p:cBhvr rctx="IE">
                                        <p:cTn id="16" dur="indefinite"/>
                                        <p:tgtEl>
                                          <p:spTgt spid="5">
                                            <p:txEl>
                                              <p:pRg st="3" end="3"/>
                                            </p:txEl>
                                          </p:spTgt>
                                        </p:tgtEl>
                                      </p:cBhvr>
                                    </p:animEffect>
                                  </p:childTnLst>
                                </p:cTn>
                              </p:par>
                              <p:par>
                                <p:cTn id="17" presetID="9" presetClass="emph" presetSubtype="0" nodeType="withEffect">
                                  <p:stCondLst>
                                    <p:cond delay="400"/>
                                  </p:stCondLst>
                                  <p:childTnLst>
                                    <p:set>
                                      <p:cBhvr rctx="PPT">
                                        <p:cTn id="18" dur="indefinite"/>
                                        <p:tgtEl>
                                          <p:spTgt spid="5">
                                            <p:txEl>
                                              <p:pRg st="4" end="4"/>
                                            </p:txEl>
                                          </p:spTgt>
                                        </p:tgtEl>
                                        <p:attrNameLst>
                                          <p:attrName>style.opacity</p:attrName>
                                        </p:attrNameLst>
                                      </p:cBhvr>
                                      <p:to>
                                        <p:strVal val="0.5"/>
                                      </p:to>
                                    </p:set>
                                    <p:animEffect filter="image" prLst="opacity: 0.5">
                                      <p:cBhvr rctx="IE">
                                        <p:cTn id="19" dur="indefinite"/>
                                        <p:tgtEl>
                                          <p:spTgt spid="5">
                                            <p:txEl>
                                              <p:pRg st="4" end="4"/>
                                            </p:txEl>
                                          </p:spTgt>
                                        </p:tgtEl>
                                      </p:cBhvr>
                                    </p:animEffect>
                                  </p:childTnLst>
                                </p:cTn>
                              </p:par>
                              <p:par>
                                <p:cTn id="20" presetID="9" presetClass="emph" presetSubtype="0" nodeType="withEffect">
                                  <p:stCondLst>
                                    <p:cond delay="1800"/>
                                  </p:stCondLst>
                                  <p:childTnLst>
                                    <p:set>
                                      <p:cBhvr rctx="PPT">
                                        <p:cTn id="21" dur="indefinite"/>
                                        <p:tgtEl>
                                          <p:spTgt spid="5">
                                            <p:txEl>
                                              <p:pRg st="5" end="5"/>
                                            </p:txEl>
                                          </p:spTgt>
                                        </p:tgtEl>
                                        <p:attrNameLst>
                                          <p:attrName>style.opacity</p:attrName>
                                        </p:attrNameLst>
                                      </p:cBhvr>
                                      <p:to>
                                        <p:strVal val="0.5"/>
                                      </p:to>
                                    </p:set>
                                    <p:animEffect filter="image" prLst="opacity: 0.5">
                                      <p:cBhvr rctx="IE">
                                        <p:cTn id="22" dur="indefinite"/>
                                        <p:tgtEl>
                                          <p:spTgt spid="5">
                                            <p:txEl>
                                              <p:pRg st="5" end="5"/>
                                            </p:txEl>
                                          </p:spTgt>
                                        </p:tgtEl>
                                      </p:cBhvr>
                                    </p:animEffect>
                                  </p:childTnLst>
                                </p:cTn>
                              </p:par>
                              <p:par>
                                <p:cTn id="23" presetID="9" presetClass="emph" presetSubtype="0" nodeType="withEffect">
                                  <p:stCondLst>
                                    <p:cond delay="2700"/>
                                  </p:stCondLst>
                                  <p:childTnLst>
                                    <p:set>
                                      <p:cBhvr rctx="PPT">
                                        <p:cTn id="24" dur="indefinite"/>
                                        <p:tgtEl>
                                          <p:spTgt spid="5">
                                            <p:txEl>
                                              <p:pRg st="6" end="6"/>
                                            </p:txEl>
                                          </p:spTgt>
                                        </p:tgtEl>
                                        <p:attrNameLst>
                                          <p:attrName>style.opacity</p:attrName>
                                        </p:attrNameLst>
                                      </p:cBhvr>
                                      <p:to>
                                        <p:strVal val="0.5"/>
                                      </p:to>
                                    </p:set>
                                    <p:animEffect filter="image" prLst="opacity: 0.5">
                                      <p:cBhvr rctx="IE">
                                        <p:cTn id="25" dur="indefinite"/>
                                        <p:tgtEl>
                                          <p:spTgt spid="5">
                                            <p:txEl>
                                              <p:pRg st="6" end="6"/>
                                            </p:txEl>
                                          </p:spTgt>
                                        </p:tgtEl>
                                      </p:cBhvr>
                                    </p:animEffect>
                                  </p:childTnLst>
                                </p:cTn>
                              </p:par>
                              <p:par>
                                <p:cTn id="26" presetID="9" presetClass="emph" presetSubtype="0" nodeType="withEffect">
                                  <p:stCondLst>
                                    <p:cond delay="2100"/>
                                  </p:stCondLst>
                                  <p:childTnLst>
                                    <p:set>
                                      <p:cBhvr rctx="PPT">
                                        <p:cTn id="27" dur="indefinite"/>
                                        <p:tgtEl>
                                          <p:spTgt spid="5">
                                            <p:txEl>
                                              <p:pRg st="7" end="7"/>
                                            </p:txEl>
                                          </p:spTgt>
                                        </p:tgtEl>
                                        <p:attrNameLst>
                                          <p:attrName>style.opacity</p:attrName>
                                        </p:attrNameLst>
                                      </p:cBhvr>
                                      <p:to>
                                        <p:strVal val="0.5"/>
                                      </p:to>
                                    </p:set>
                                    <p:animEffect filter="image" prLst="opacity: 0.5">
                                      <p:cBhvr rctx="IE">
                                        <p:cTn id="28" dur="indefinite"/>
                                        <p:tgtEl>
                                          <p:spTgt spid="5">
                                            <p:txEl>
                                              <p:pRg st="7" end="7"/>
                                            </p:txEl>
                                          </p:spTgt>
                                        </p:tgtEl>
                                      </p:cBhvr>
                                    </p:animEffect>
                                  </p:childTnLst>
                                </p:cTn>
                              </p:par>
                              <p:par>
                                <p:cTn id="29" presetID="9" presetClass="emph" presetSubtype="0" nodeType="withEffect">
                                  <p:stCondLst>
                                    <p:cond delay="1800"/>
                                  </p:stCondLst>
                                  <p:childTnLst>
                                    <p:set>
                                      <p:cBhvr rctx="PPT">
                                        <p:cTn id="30" dur="100"/>
                                        <p:tgtEl>
                                          <p:spTgt spid="5">
                                            <p:txEl>
                                              <p:pRg st="8" end="8"/>
                                            </p:txEl>
                                          </p:spTgt>
                                        </p:tgtEl>
                                        <p:attrNameLst>
                                          <p:attrName>style.opacity</p:attrName>
                                        </p:attrNameLst>
                                      </p:cBhvr>
                                      <p:to>
                                        <p:strVal val="0.5"/>
                                      </p:to>
                                    </p:set>
                                    <p:animEffect filter="image" prLst="opacity: 0.5">
                                      <p:cBhvr rctx="IE">
                                        <p:cTn id="31" dur="100"/>
                                        <p:tgtEl>
                                          <p:spTgt spid="5">
                                            <p:txEl>
                                              <p:pRg st="8" end="8"/>
                                            </p:txEl>
                                          </p:spTgt>
                                        </p:tgtEl>
                                      </p:cBhvr>
                                    </p:animEffect>
                                  </p:childTnLst>
                                </p:cTn>
                              </p:par>
                              <p:par>
                                <p:cTn id="32" presetID="9" presetClass="emph" presetSubtype="0" nodeType="withEffect">
                                  <p:stCondLst>
                                    <p:cond delay="2300"/>
                                  </p:stCondLst>
                                  <p:childTnLst>
                                    <p:set>
                                      <p:cBhvr rctx="PPT">
                                        <p:cTn id="33" dur="indefinite"/>
                                        <p:tgtEl>
                                          <p:spTgt spid="5">
                                            <p:txEl>
                                              <p:pRg st="9" end="9"/>
                                            </p:txEl>
                                          </p:spTgt>
                                        </p:tgtEl>
                                        <p:attrNameLst>
                                          <p:attrName>style.opacity</p:attrName>
                                        </p:attrNameLst>
                                      </p:cBhvr>
                                      <p:to>
                                        <p:strVal val="0.5"/>
                                      </p:to>
                                    </p:set>
                                    <p:animEffect filter="image" prLst="opacity: 0.5">
                                      <p:cBhvr rctx="IE">
                                        <p:cTn id="34" dur="indefinite"/>
                                        <p:tgtEl>
                                          <p:spTgt spid="5">
                                            <p:txEl>
                                              <p:pRg st="9" end="9"/>
                                            </p:txEl>
                                          </p:spTgt>
                                        </p:tgtEl>
                                      </p:cBhvr>
                                    </p:animEffect>
                                  </p:childTnLst>
                                </p:cTn>
                              </p:par>
                              <p:par>
                                <p:cTn id="35" presetID="9" presetClass="emph" presetSubtype="0" nodeType="withEffect">
                                  <p:stCondLst>
                                    <p:cond delay="3800"/>
                                  </p:stCondLst>
                                  <p:childTnLst>
                                    <p:set>
                                      <p:cBhvr rctx="PPT">
                                        <p:cTn id="36" dur="indefinite"/>
                                        <p:tgtEl>
                                          <p:spTgt spid="5">
                                            <p:txEl>
                                              <p:pRg st="10" end="10"/>
                                            </p:txEl>
                                          </p:spTgt>
                                        </p:tgtEl>
                                        <p:attrNameLst>
                                          <p:attrName>style.opacity</p:attrName>
                                        </p:attrNameLst>
                                      </p:cBhvr>
                                      <p:to>
                                        <p:strVal val="0.5"/>
                                      </p:to>
                                    </p:set>
                                    <p:animEffect filter="image" prLst="opacity: 0.5">
                                      <p:cBhvr rctx="IE">
                                        <p:cTn id="37" dur="indefinite"/>
                                        <p:tgtEl>
                                          <p:spTgt spid="5">
                                            <p:txEl>
                                              <p:pRg st="10" end="10"/>
                                            </p:txEl>
                                          </p:spTgt>
                                        </p:tgtEl>
                                      </p:cBhvr>
                                    </p:animEffect>
                                  </p:childTnLst>
                                </p:cTn>
                              </p:par>
                              <p:par>
                                <p:cTn id="38" presetID="9" presetClass="emph" presetSubtype="0" nodeType="withEffect">
                                  <p:stCondLst>
                                    <p:cond delay="3200"/>
                                  </p:stCondLst>
                                  <p:childTnLst>
                                    <p:set>
                                      <p:cBhvr rctx="PPT">
                                        <p:cTn id="39" dur="indefinite"/>
                                        <p:tgtEl>
                                          <p:spTgt spid="5">
                                            <p:txEl>
                                              <p:pRg st="11" end="11"/>
                                            </p:txEl>
                                          </p:spTgt>
                                        </p:tgtEl>
                                        <p:attrNameLst>
                                          <p:attrName>style.opacity</p:attrName>
                                        </p:attrNameLst>
                                      </p:cBhvr>
                                      <p:to>
                                        <p:strVal val="0.5"/>
                                      </p:to>
                                    </p:set>
                                    <p:animEffect filter="image" prLst="opacity: 0.5">
                                      <p:cBhvr rctx="IE">
                                        <p:cTn id="40" dur="indefinite"/>
                                        <p:tgtEl>
                                          <p:spTgt spid="5">
                                            <p:txEl>
                                              <p:pRg st="11" end="11"/>
                                            </p:txEl>
                                          </p:spTgt>
                                        </p:tgtEl>
                                      </p:cBhvr>
                                    </p:animEffect>
                                  </p:childTnLst>
                                </p:cTn>
                              </p:par>
                              <p:par>
                                <p:cTn id="41" presetID="9" presetClass="emph" presetSubtype="0" nodeType="withEffect">
                                  <p:stCondLst>
                                    <p:cond delay="3000"/>
                                  </p:stCondLst>
                                  <p:childTnLst>
                                    <p:set>
                                      <p:cBhvr rctx="PPT">
                                        <p:cTn id="42" dur="indefinite"/>
                                        <p:tgtEl>
                                          <p:spTgt spid="5">
                                            <p:txEl>
                                              <p:pRg st="12" end="12"/>
                                            </p:txEl>
                                          </p:spTgt>
                                        </p:tgtEl>
                                        <p:attrNameLst>
                                          <p:attrName>style.opacity</p:attrName>
                                        </p:attrNameLst>
                                      </p:cBhvr>
                                      <p:to>
                                        <p:strVal val="0.5"/>
                                      </p:to>
                                    </p:set>
                                    <p:animEffect filter="image" prLst="opacity: 0.5">
                                      <p:cBhvr rctx="IE">
                                        <p:cTn id="43" dur="indefinite"/>
                                        <p:tgtEl>
                                          <p:spTgt spid="5">
                                            <p:txEl>
                                              <p:pRg st="12" end="12"/>
                                            </p:txEl>
                                          </p:spTgt>
                                        </p:tgtEl>
                                      </p:cBhvr>
                                    </p:animEffect>
                                  </p:childTnLst>
                                </p:cTn>
                              </p:par>
                              <p:par>
                                <p:cTn id="44" presetID="9" presetClass="emph" presetSubtype="0" nodeType="withEffect">
                                  <p:stCondLst>
                                    <p:cond delay="3700"/>
                                  </p:stCondLst>
                                  <p:childTnLst>
                                    <p:set>
                                      <p:cBhvr rctx="PPT">
                                        <p:cTn id="45" dur="indefinite"/>
                                        <p:tgtEl>
                                          <p:spTgt spid="5">
                                            <p:txEl>
                                              <p:pRg st="13" end="13"/>
                                            </p:txEl>
                                          </p:spTgt>
                                        </p:tgtEl>
                                        <p:attrNameLst>
                                          <p:attrName>style.opacity</p:attrName>
                                        </p:attrNameLst>
                                      </p:cBhvr>
                                      <p:to>
                                        <p:strVal val="0.5"/>
                                      </p:to>
                                    </p:set>
                                    <p:animEffect filter="image" prLst="opacity: 0.5">
                                      <p:cBhvr rctx="IE">
                                        <p:cTn id="46" dur="indefinite"/>
                                        <p:tgtEl>
                                          <p:spTgt spid="5">
                                            <p:txEl>
                                              <p:pRg st="13" end="13"/>
                                            </p:txEl>
                                          </p:spTgt>
                                        </p:tgtEl>
                                      </p:cBhvr>
                                    </p:animEffect>
                                  </p:childTnLst>
                                </p:cTn>
                              </p:par>
                              <p:par>
                                <p:cTn id="47" presetID="9" presetClass="emph" presetSubtype="0" nodeType="withEffect">
                                  <p:stCondLst>
                                    <p:cond delay="2000"/>
                                  </p:stCondLst>
                                  <p:childTnLst>
                                    <p:set>
                                      <p:cBhvr rctx="PPT">
                                        <p:cTn id="48" dur="100"/>
                                        <p:tgtEl>
                                          <p:spTgt spid="5">
                                            <p:txEl>
                                              <p:pRg st="14" end="14"/>
                                            </p:txEl>
                                          </p:spTgt>
                                        </p:tgtEl>
                                        <p:attrNameLst>
                                          <p:attrName>style.opacity</p:attrName>
                                        </p:attrNameLst>
                                      </p:cBhvr>
                                      <p:to>
                                        <p:strVal val="0.5"/>
                                      </p:to>
                                    </p:set>
                                    <p:animEffect filter="image" prLst="opacity: 0.5">
                                      <p:cBhvr rctx="IE">
                                        <p:cTn id="49" dur="100"/>
                                        <p:tgtEl>
                                          <p:spTgt spid="5">
                                            <p:txEl>
                                              <p:pRg st="14" end="14"/>
                                            </p:txEl>
                                          </p:spTgt>
                                        </p:tgtEl>
                                      </p:cBhvr>
                                    </p:animEffect>
                                  </p:childTnLst>
                                </p:cTn>
                              </p:par>
                              <p:par>
                                <p:cTn id="50" presetID="9" presetClass="emph" presetSubtype="0" nodeType="withEffect">
                                  <p:stCondLst>
                                    <p:cond delay="2900"/>
                                  </p:stCondLst>
                                  <p:childTnLst>
                                    <p:set>
                                      <p:cBhvr rctx="PPT">
                                        <p:cTn id="51" dur="indefinite"/>
                                        <p:tgtEl>
                                          <p:spTgt spid="5">
                                            <p:txEl>
                                              <p:pRg st="15" end="15"/>
                                            </p:txEl>
                                          </p:spTgt>
                                        </p:tgtEl>
                                        <p:attrNameLst>
                                          <p:attrName>style.opacity</p:attrName>
                                        </p:attrNameLst>
                                      </p:cBhvr>
                                      <p:to>
                                        <p:strVal val="0.5"/>
                                      </p:to>
                                    </p:set>
                                    <p:animEffect filter="image" prLst="opacity: 0.5">
                                      <p:cBhvr rctx="IE">
                                        <p:cTn id="52" dur="indefinite"/>
                                        <p:tgtEl>
                                          <p:spTgt spid="5">
                                            <p:txEl>
                                              <p:pRg st="15" end="15"/>
                                            </p:txEl>
                                          </p:spTgt>
                                        </p:tgtEl>
                                      </p:cBhvr>
                                    </p:animEffect>
                                  </p:childTnLst>
                                </p:cTn>
                              </p:par>
                              <p:par>
                                <p:cTn id="53" presetID="9" presetClass="emph" presetSubtype="0" nodeType="withEffect">
                                  <p:stCondLst>
                                    <p:cond delay="5000"/>
                                  </p:stCondLst>
                                  <p:childTnLst>
                                    <p:set>
                                      <p:cBhvr rctx="PPT">
                                        <p:cTn id="54" dur="indefinite"/>
                                        <p:tgtEl>
                                          <p:spTgt spid="5">
                                            <p:txEl>
                                              <p:pRg st="16" end="16"/>
                                            </p:txEl>
                                          </p:spTgt>
                                        </p:tgtEl>
                                        <p:attrNameLst>
                                          <p:attrName>style.opacity</p:attrName>
                                        </p:attrNameLst>
                                      </p:cBhvr>
                                      <p:to>
                                        <p:strVal val="0.5"/>
                                      </p:to>
                                    </p:set>
                                    <p:animEffect filter="image" prLst="opacity: 0.5">
                                      <p:cBhvr rctx="IE">
                                        <p:cTn id="55" dur="indefinite"/>
                                        <p:tgtEl>
                                          <p:spTgt spid="5">
                                            <p:txEl>
                                              <p:pRg st="16" end="16"/>
                                            </p:txEl>
                                          </p:spTgt>
                                        </p:tgtEl>
                                      </p:cBhvr>
                                    </p:animEffect>
                                  </p:childTnLst>
                                </p:cTn>
                              </p:par>
                              <p:par>
                                <p:cTn id="56" presetID="9" presetClass="emph" presetSubtype="0" nodeType="withEffect">
                                  <p:stCondLst>
                                    <p:cond delay="5000"/>
                                  </p:stCondLst>
                                  <p:childTnLst>
                                    <p:set>
                                      <p:cBhvr rctx="PPT">
                                        <p:cTn id="57" dur="indefinite"/>
                                        <p:tgtEl>
                                          <p:spTgt spid="5">
                                            <p:txEl>
                                              <p:pRg st="22" end="22"/>
                                            </p:txEl>
                                          </p:spTgt>
                                        </p:tgtEl>
                                        <p:attrNameLst>
                                          <p:attrName>style.opacity</p:attrName>
                                        </p:attrNameLst>
                                      </p:cBhvr>
                                      <p:to>
                                        <p:strVal val="0.5"/>
                                      </p:to>
                                    </p:set>
                                    <p:animEffect filter="image" prLst="opacity: 0.5">
                                      <p:cBhvr rctx="IE">
                                        <p:cTn id="58" dur="indefinite"/>
                                        <p:tgtEl>
                                          <p:spTgt spid="5">
                                            <p:txEl>
                                              <p:pRg st="22" end="22"/>
                                            </p:txEl>
                                          </p:spTgt>
                                        </p:tgtEl>
                                      </p:cBhvr>
                                    </p:animEffect>
                                  </p:childTnLst>
                                </p:cTn>
                              </p:par>
                              <p:par>
                                <p:cTn id="59" presetID="9" presetClass="emph" presetSubtype="0" nodeType="withEffect">
                                  <p:stCondLst>
                                    <p:cond delay="3800"/>
                                  </p:stCondLst>
                                  <p:childTnLst>
                                    <p:set>
                                      <p:cBhvr rctx="PPT">
                                        <p:cTn id="60" dur="indefinite"/>
                                        <p:tgtEl>
                                          <p:spTgt spid="5">
                                            <p:txEl>
                                              <p:pRg st="17" end="17"/>
                                            </p:txEl>
                                          </p:spTgt>
                                        </p:tgtEl>
                                        <p:attrNameLst>
                                          <p:attrName>style.opacity</p:attrName>
                                        </p:attrNameLst>
                                      </p:cBhvr>
                                      <p:to>
                                        <p:strVal val="0.5"/>
                                      </p:to>
                                    </p:set>
                                    <p:animEffect filter="image" prLst="opacity: 0.5">
                                      <p:cBhvr rctx="IE">
                                        <p:cTn id="61" dur="indefinite"/>
                                        <p:tgtEl>
                                          <p:spTgt spid="5">
                                            <p:txEl>
                                              <p:pRg st="17" end="17"/>
                                            </p:txEl>
                                          </p:spTgt>
                                        </p:tgtEl>
                                      </p:cBhvr>
                                    </p:animEffect>
                                  </p:childTnLst>
                                </p:cTn>
                              </p:par>
                              <p:par>
                                <p:cTn id="62" presetID="9" presetClass="emph" presetSubtype="0" nodeType="withEffect">
                                  <p:stCondLst>
                                    <p:cond delay="3300"/>
                                  </p:stCondLst>
                                  <p:childTnLst>
                                    <p:set>
                                      <p:cBhvr rctx="PPT">
                                        <p:cTn id="63" dur="indefinite"/>
                                        <p:tgtEl>
                                          <p:spTgt spid="5">
                                            <p:txEl>
                                              <p:pRg st="18" end="18"/>
                                            </p:txEl>
                                          </p:spTgt>
                                        </p:tgtEl>
                                        <p:attrNameLst>
                                          <p:attrName>style.opacity</p:attrName>
                                        </p:attrNameLst>
                                      </p:cBhvr>
                                      <p:to>
                                        <p:strVal val="0.5"/>
                                      </p:to>
                                    </p:set>
                                    <p:animEffect filter="image" prLst="opacity: 0.5">
                                      <p:cBhvr rctx="IE">
                                        <p:cTn id="64" dur="indefinite"/>
                                        <p:tgtEl>
                                          <p:spTgt spid="5">
                                            <p:txEl>
                                              <p:pRg st="18" end="18"/>
                                            </p:txEl>
                                          </p:spTgt>
                                        </p:tgtEl>
                                      </p:cBhvr>
                                    </p:animEffect>
                                  </p:childTnLst>
                                </p:cTn>
                              </p:par>
                              <p:par>
                                <p:cTn id="65" presetID="9" presetClass="emph" presetSubtype="0" nodeType="withEffect">
                                  <p:stCondLst>
                                    <p:cond delay="3700"/>
                                  </p:stCondLst>
                                  <p:childTnLst>
                                    <p:set>
                                      <p:cBhvr rctx="PPT">
                                        <p:cTn id="66" dur="indefinite"/>
                                        <p:tgtEl>
                                          <p:spTgt spid="5">
                                            <p:txEl>
                                              <p:pRg st="19" end="19"/>
                                            </p:txEl>
                                          </p:spTgt>
                                        </p:tgtEl>
                                        <p:attrNameLst>
                                          <p:attrName>style.opacity</p:attrName>
                                        </p:attrNameLst>
                                      </p:cBhvr>
                                      <p:to>
                                        <p:strVal val="0.5"/>
                                      </p:to>
                                    </p:set>
                                    <p:animEffect filter="image" prLst="opacity: 0.5">
                                      <p:cBhvr rctx="IE">
                                        <p:cTn id="67" dur="indefinite"/>
                                        <p:tgtEl>
                                          <p:spTgt spid="5">
                                            <p:txEl>
                                              <p:pRg st="19" end="19"/>
                                            </p:txEl>
                                          </p:spTgt>
                                        </p:tgtEl>
                                      </p:cBhvr>
                                    </p:animEffect>
                                  </p:childTnLst>
                                </p:cTn>
                              </p:par>
                              <p:par>
                                <p:cTn id="68" presetID="9" presetClass="emph" presetSubtype="0" nodeType="withEffect">
                                  <p:stCondLst>
                                    <p:cond delay="4500"/>
                                  </p:stCondLst>
                                  <p:childTnLst>
                                    <p:set>
                                      <p:cBhvr rctx="PPT">
                                        <p:cTn id="69" dur="indefinite"/>
                                        <p:tgtEl>
                                          <p:spTgt spid="5">
                                            <p:txEl>
                                              <p:pRg st="20" end="20"/>
                                            </p:txEl>
                                          </p:spTgt>
                                        </p:tgtEl>
                                        <p:attrNameLst>
                                          <p:attrName>style.opacity</p:attrName>
                                        </p:attrNameLst>
                                      </p:cBhvr>
                                      <p:to>
                                        <p:strVal val="0.5"/>
                                      </p:to>
                                    </p:set>
                                    <p:animEffect filter="image" prLst="opacity: 0.5">
                                      <p:cBhvr rctx="IE">
                                        <p:cTn id="70" dur="indefinite"/>
                                        <p:tgtEl>
                                          <p:spTgt spid="5">
                                            <p:txEl>
                                              <p:pRg st="20" end="20"/>
                                            </p:txEl>
                                          </p:spTgt>
                                        </p:tgtEl>
                                      </p:cBhvr>
                                    </p:animEffect>
                                  </p:childTnLst>
                                </p:cTn>
                              </p:par>
                              <p:par>
                                <p:cTn id="71" presetID="9" presetClass="emph" presetSubtype="0" nodeType="withEffect">
                                  <p:stCondLst>
                                    <p:cond delay="3500"/>
                                  </p:stCondLst>
                                  <p:childTnLst>
                                    <p:set>
                                      <p:cBhvr rctx="PPT">
                                        <p:cTn id="72" dur="indefinite"/>
                                        <p:tgtEl>
                                          <p:spTgt spid="5">
                                            <p:txEl>
                                              <p:pRg st="21" end="21"/>
                                            </p:txEl>
                                          </p:spTgt>
                                        </p:tgtEl>
                                        <p:attrNameLst>
                                          <p:attrName>style.opacity</p:attrName>
                                        </p:attrNameLst>
                                      </p:cBhvr>
                                      <p:to>
                                        <p:strVal val="0.5"/>
                                      </p:to>
                                    </p:set>
                                    <p:animEffect filter="image" prLst="opacity: 0.5">
                                      <p:cBhvr rctx="IE">
                                        <p:cTn id="73" dur="indefinite"/>
                                        <p:tgtEl>
                                          <p:spTgt spid="5">
                                            <p:txEl>
                                              <p:pRg st="21" end="2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AC9C277-58CB-4DA2-BA92-9AC4ECED22C6}"/>
              </a:ext>
            </a:extLst>
          </p:cNvPr>
          <p:cNvPicPr>
            <a:picLocks noChangeAspect="1"/>
          </p:cNvPicPr>
          <p:nvPr/>
        </p:nvPicPr>
        <p:blipFill>
          <a:blip r:embed="rId2"/>
          <a:stretch>
            <a:fillRect/>
          </a:stretch>
        </p:blipFill>
        <p:spPr>
          <a:xfrm>
            <a:off x="0" y="330797"/>
            <a:ext cx="12192000" cy="6196405"/>
          </a:xfrm>
          <a:prstGeom prst="rect">
            <a:avLst/>
          </a:prstGeom>
        </p:spPr>
      </p:pic>
    </p:spTree>
    <p:extLst>
      <p:ext uri="{BB962C8B-B14F-4D97-AF65-F5344CB8AC3E}">
        <p14:creationId xmlns:p14="http://schemas.microsoft.com/office/powerpoint/2010/main" val="3413136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6E9E490-F62D-43AE-B333-33C73EDE4AFD}"/>
              </a:ext>
            </a:extLst>
          </p:cNvPr>
          <p:cNvPicPr>
            <a:picLocks noChangeAspect="1"/>
          </p:cNvPicPr>
          <p:nvPr/>
        </p:nvPicPr>
        <p:blipFill>
          <a:blip r:embed="rId2"/>
          <a:stretch>
            <a:fillRect/>
          </a:stretch>
        </p:blipFill>
        <p:spPr>
          <a:xfrm>
            <a:off x="398" y="164023"/>
            <a:ext cx="12191602" cy="6529739"/>
          </a:xfrm>
          <a:prstGeom prst="rect">
            <a:avLst/>
          </a:prstGeom>
        </p:spPr>
      </p:pic>
    </p:spTree>
    <p:extLst>
      <p:ext uri="{BB962C8B-B14F-4D97-AF65-F5344CB8AC3E}">
        <p14:creationId xmlns:p14="http://schemas.microsoft.com/office/powerpoint/2010/main" val="689482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8BC9C74-C1F4-4A30-95FA-91BE4D578F26}"/>
              </a:ext>
            </a:extLst>
          </p:cNvPr>
          <p:cNvPicPr>
            <a:picLocks noChangeAspect="1"/>
          </p:cNvPicPr>
          <p:nvPr/>
        </p:nvPicPr>
        <p:blipFill>
          <a:blip r:embed="rId2"/>
          <a:stretch>
            <a:fillRect/>
          </a:stretch>
        </p:blipFill>
        <p:spPr>
          <a:xfrm>
            <a:off x="0" y="689658"/>
            <a:ext cx="12192000" cy="5478684"/>
          </a:xfrm>
          <a:prstGeom prst="rect">
            <a:avLst/>
          </a:prstGeom>
        </p:spPr>
      </p:pic>
    </p:spTree>
    <p:extLst>
      <p:ext uri="{BB962C8B-B14F-4D97-AF65-F5344CB8AC3E}">
        <p14:creationId xmlns:p14="http://schemas.microsoft.com/office/powerpoint/2010/main" val="279653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791970" cy="369332"/>
          </a:xfrm>
          <a:prstGeom prst="rect">
            <a:avLst/>
          </a:prstGeom>
          <a:noFill/>
        </p:spPr>
        <p:txBody>
          <a:bodyPr wrap="none" rtlCol="0">
            <a:spAutoFit/>
          </a:bodyPr>
          <a:lstStyle/>
          <a:p>
            <a:r>
              <a:rPr lang="cs-CZ" dirty="0"/>
              <a:t>„ International </a:t>
            </a:r>
            <a:r>
              <a:rPr lang="cs-CZ" dirty="0" err="1"/>
              <a:t>criteria</a:t>
            </a:r>
            <a:r>
              <a:rPr lang="cs-CZ" dirty="0"/>
              <a:t>“ hodnocení EKG sportovce</a:t>
            </a:r>
          </a:p>
        </p:txBody>
      </p:sp>
      <p:pic>
        <p:nvPicPr>
          <p:cNvPr id="5" name="Obrázek 4">
            <a:extLst>
              <a:ext uri="{FF2B5EF4-FFF2-40B4-BE49-F238E27FC236}">
                <a16:creationId xmlns:a16="http://schemas.microsoft.com/office/drawing/2014/main" id="{141598A6-6FE1-4703-B82F-DD2E5F98A023}"/>
              </a:ext>
            </a:extLst>
          </p:cNvPr>
          <p:cNvPicPr>
            <a:picLocks noChangeAspect="1"/>
          </p:cNvPicPr>
          <p:nvPr/>
        </p:nvPicPr>
        <p:blipFill rotWithShape="1">
          <a:blip r:embed="rId4"/>
          <a:srcRect l="24289" t="17385" r="24725" b="35756"/>
          <a:stretch/>
        </p:blipFill>
        <p:spPr>
          <a:xfrm>
            <a:off x="1583394" y="18855"/>
            <a:ext cx="8083778" cy="4024228"/>
          </a:xfrm>
          <a:prstGeom prst="rect">
            <a:avLst/>
          </a:prstGeom>
        </p:spPr>
      </p:pic>
      <p:pic>
        <p:nvPicPr>
          <p:cNvPr id="7" name="Obrázek 6">
            <a:extLst>
              <a:ext uri="{FF2B5EF4-FFF2-40B4-BE49-F238E27FC236}">
                <a16:creationId xmlns:a16="http://schemas.microsoft.com/office/drawing/2014/main" id="{2966C0A3-0FD5-43A2-B4B8-31D452D54D5D}"/>
              </a:ext>
            </a:extLst>
          </p:cNvPr>
          <p:cNvPicPr>
            <a:picLocks noChangeAspect="1"/>
          </p:cNvPicPr>
          <p:nvPr/>
        </p:nvPicPr>
        <p:blipFill rotWithShape="1">
          <a:blip r:embed="rId5"/>
          <a:srcRect l="34699" t="9421" r="32138" b="56381"/>
          <a:stretch/>
        </p:blipFill>
        <p:spPr>
          <a:xfrm>
            <a:off x="358219" y="7972"/>
            <a:ext cx="9656114" cy="5393744"/>
          </a:xfrm>
          <a:prstGeom prst="rect">
            <a:avLst/>
          </a:prstGeom>
        </p:spPr>
      </p:pic>
      <p:pic>
        <p:nvPicPr>
          <p:cNvPr id="10" name="Obrázek 9">
            <a:extLst>
              <a:ext uri="{FF2B5EF4-FFF2-40B4-BE49-F238E27FC236}">
                <a16:creationId xmlns:a16="http://schemas.microsoft.com/office/drawing/2014/main" id="{BED28B88-488B-48B9-83B4-06961928A05B}"/>
              </a:ext>
            </a:extLst>
          </p:cNvPr>
          <p:cNvPicPr>
            <a:picLocks noChangeAspect="1"/>
          </p:cNvPicPr>
          <p:nvPr/>
        </p:nvPicPr>
        <p:blipFill>
          <a:blip r:embed="rId6"/>
          <a:stretch>
            <a:fillRect/>
          </a:stretch>
        </p:blipFill>
        <p:spPr>
          <a:xfrm>
            <a:off x="7886587" y="5656108"/>
            <a:ext cx="3849784" cy="1166966"/>
          </a:xfrm>
          <a:prstGeom prst="rect">
            <a:avLst/>
          </a:prstGeom>
        </p:spPr>
      </p:pic>
      <p:sp>
        <p:nvSpPr>
          <p:cNvPr id="6" name="Zaoblený obdélník 5"/>
          <p:cNvSpPr/>
          <p:nvPr/>
        </p:nvSpPr>
        <p:spPr>
          <a:xfrm>
            <a:off x="1475509" y="561109"/>
            <a:ext cx="3377046" cy="581891"/>
          </a:xfrm>
          <a:prstGeom prst="roundRect">
            <a:avLst/>
          </a:prstGeom>
          <a:solidFill>
            <a:srgbClr val="FFCC00">
              <a:alpha val="3803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3632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66D46FD-BF5D-47F9-85A7-F997BBF3BAD5}"/>
              </a:ext>
            </a:extLst>
          </p:cNvPr>
          <p:cNvPicPr>
            <a:picLocks noChangeAspect="1"/>
          </p:cNvPicPr>
          <p:nvPr/>
        </p:nvPicPr>
        <p:blipFill>
          <a:blip r:embed="rId2"/>
          <a:stretch>
            <a:fillRect/>
          </a:stretch>
        </p:blipFill>
        <p:spPr>
          <a:xfrm>
            <a:off x="0" y="143544"/>
            <a:ext cx="12192000" cy="6570912"/>
          </a:xfrm>
          <a:prstGeom prst="rect">
            <a:avLst/>
          </a:prstGeom>
        </p:spPr>
      </p:pic>
    </p:spTree>
    <p:extLst>
      <p:ext uri="{BB962C8B-B14F-4D97-AF65-F5344CB8AC3E}">
        <p14:creationId xmlns:p14="http://schemas.microsoft.com/office/powerpoint/2010/main" val="718828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27EE51B-2242-49A6-B39A-8F5D2ACD19E7}"/>
              </a:ext>
            </a:extLst>
          </p:cNvPr>
          <p:cNvPicPr>
            <a:picLocks noChangeAspect="1"/>
          </p:cNvPicPr>
          <p:nvPr/>
        </p:nvPicPr>
        <p:blipFill>
          <a:blip r:embed="rId2"/>
          <a:stretch>
            <a:fillRect/>
          </a:stretch>
        </p:blipFill>
        <p:spPr>
          <a:xfrm>
            <a:off x="0" y="594360"/>
            <a:ext cx="12192000" cy="5669280"/>
          </a:xfrm>
          <a:prstGeom prst="rect">
            <a:avLst/>
          </a:prstGeom>
        </p:spPr>
      </p:pic>
    </p:spTree>
    <p:extLst>
      <p:ext uri="{BB962C8B-B14F-4D97-AF65-F5344CB8AC3E}">
        <p14:creationId xmlns:p14="http://schemas.microsoft.com/office/powerpoint/2010/main" val="913076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E226DDD-AFEC-4090-87DD-69DB0F3763E5}"/>
              </a:ext>
            </a:extLst>
          </p:cNvPr>
          <p:cNvPicPr>
            <a:picLocks noChangeAspect="1"/>
          </p:cNvPicPr>
          <p:nvPr/>
        </p:nvPicPr>
        <p:blipFill>
          <a:blip r:embed="rId2"/>
          <a:stretch>
            <a:fillRect/>
          </a:stretch>
        </p:blipFill>
        <p:spPr>
          <a:xfrm>
            <a:off x="0" y="1257300"/>
            <a:ext cx="12192000" cy="4343400"/>
          </a:xfrm>
          <a:prstGeom prst="rect">
            <a:avLst/>
          </a:prstGeom>
        </p:spPr>
      </p:pic>
    </p:spTree>
    <p:extLst>
      <p:ext uri="{BB962C8B-B14F-4D97-AF65-F5344CB8AC3E}">
        <p14:creationId xmlns:p14="http://schemas.microsoft.com/office/powerpoint/2010/main" val="337747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791970" cy="369332"/>
          </a:xfrm>
          <a:prstGeom prst="rect">
            <a:avLst/>
          </a:prstGeom>
          <a:noFill/>
        </p:spPr>
        <p:txBody>
          <a:bodyPr wrap="none" rtlCol="0">
            <a:spAutoFit/>
          </a:bodyPr>
          <a:lstStyle/>
          <a:p>
            <a:r>
              <a:rPr lang="cs-CZ" dirty="0"/>
              <a:t>„ International </a:t>
            </a:r>
            <a:r>
              <a:rPr lang="cs-CZ" dirty="0" err="1"/>
              <a:t>criteria</a:t>
            </a:r>
            <a:r>
              <a:rPr lang="cs-CZ" dirty="0"/>
              <a:t> „ hodnocení EKG sportovce</a:t>
            </a:r>
          </a:p>
        </p:txBody>
      </p:sp>
      <p:pic>
        <p:nvPicPr>
          <p:cNvPr id="5" name="Obrázek 4">
            <a:extLst>
              <a:ext uri="{FF2B5EF4-FFF2-40B4-BE49-F238E27FC236}">
                <a16:creationId xmlns:a16="http://schemas.microsoft.com/office/drawing/2014/main" id="{141598A6-6FE1-4703-B82F-DD2E5F98A023}"/>
              </a:ext>
            </a:extLst>
          </p:cNvPr>
          <p:cNvPicPr>
            <a:picLocks noChangeAspect="1"/>
          </p:cNvPicPr>
          <p:nvPr/>
        </p:nvPicPr>
        <p:blipFill rotWithShape="1">
          <a:blip r:embed="rId4"/>
          <a:srcRect l="24289" t="17385" r="24725" b="18345"/>
          <a:stretch/>
        </p:blipFill>
        <p:spPr>
          <a:xfrm>
            <a:off x="1583394" y="18854"/>
            <a:ext cx="8083778" cy="5519485"/>
          </a:xfrm>
          <a:prstGeom prst="rect">
            <a:avLst/>
          </a:prstGeom>
        </p:spPr>
      </p:pic>
    </p:spTree>
    <p:extLst>
      <p:ext uri="{BB962C8B-B14F-4D97-AF65-F5344CB8AC3E}">
        <p14:creationId xmlns:p14="http://schemas.microsoft.com/office/powerpoint/2010/main" val="191121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791970" cy="369332"/>
          </a:xfrm>
          <a:prstGeom prst="rect">
            <a:avLst/>
          </a:prstGeom>
          <a:noFill/>
        </p:spPr>
        <p:txBody>
          <a:bodyPr wrap="none" rtlCol="0">
            <a:spAutoFit/>
          </a:bodyPr>
          <a:lstStyle/>
          <a:p>
            <a:r>
              <a:rPr lang="cs-CZ" dirty="0"/>
              <a:t>„ International </a:t>
            </a:r>
            <a:r>
              <a:rPr lang="cs-CZ" dirty="0" err="1"/>
              <a:t>criteria</a:t>
            </a:r>
            <a:r>
              <a:rPr lang="cs-CZ" dirty="0"/>
              <a:t>“ hodnocení EKG sportovce</a:t>
            </a:r>
          </a:p>
        </p:txBody>
      </p:sp>
      <p:pic>
        <p:nvPicPr>
          <p:cNvPr id="5" name="Obrázek 4">
            <a:extLst>
              <a:ext uri="{FF2B5EF4-FFF2-40B4-BE49-F238E27FC236}">
                <a16:creationId xmlns:a16="http://schemas.microsoft.com/office/drawing/2014/main" id="{141598A6-6FE1-4703-B82F-DD2E5F98A023}"/>
              </a:ext>
            </a:extLst>
          </p:cNvPr>
          <p:cNvPicPr>
            <a:picLocks noChangeAspect="1"/>
          </p:cNvPicPr>
          <p:nvPr/>
        </p:nvPicPr>
        <p:blipFill rotWithShape="1">
          <a:blip r:embed="rId4"/>
          <a:srcRect l="24289" t="17385" r="24725" b="35756"/>
          <a:stretch/>
        </p:blipFill>
        <p:spPr>
          <a:xfrm>
            <a:off x="1583394" y="18855"/>
            <a:ext cx="8083778" cy="4024228"/>
          </a:xfrm>
          <a:prstGeom prst="rect">
            <a:avLst/>
          </a:prstGeom>
        </p:spPr>
      </p:pic>
      <p:sp>
        <p:nvSpPr>
          <p:cNvPr id="6" name="Obdélník 5">
            <a:extLst>
              <a:ext uri="{FF2B5EF4-FFF2-40B4-BE49-F238E27FC236}">
                <a16:creationId xmlns:a16="http://schemas.microsoft.com/office/drawing/2014/main" id="{CA1BF85F-3AFF-46B6-B006-35CA28C5F956}"/>
              </a:ext>
            </a:extLst>
          </p:cNvPr>
          <p:cNvSpPr/>
          <p:nvPr/>
        </p:nvSpPr>
        <p:spPr>
          <a:xfrm>
            <a:off x="1583394" y="18855"/>
            <a:ext cx="5412317" cy="4024228"/>
          </a:xfrm>
          <a:prstGeom prst="rect">
            <a:avLst/>
          </a:prstGeom>
          <a:solidFill>
            <a:srgbClr val="DFEBD1">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336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8255"/>
            <a:ext cx="6360883" cy="2923877"/>
          </a:xfrm>
          <a:prstGeom prst="rect">
            <a:avLst/>
          </a:prstGeom>
          <a:noFill/>
        </p:spPr>
        <p:txBody>
          <a:bodyPr wrap="square" rtlCol="0">
            <a:spAutoFit/>
          </a:bodyPr>
          <a:lstStyle/>
          <a:p>
            <a:r>
              <a:rPr lang="cs-CZ" sz="4000" dirty="0"/>
              <a:t>Inverze vlny T</a:t>
            </a:r>
          </a:p>
          <a:p>
            <a:pPr marL="742950" indent="-742950">
              <a:buFont typeface="+mj-lt"/>
              <a:buAutoNum type="arabicPeriod"/>
            </a:pPr>
            <a:r>
              <a:rPr lang="cs-CZ" dirty="0"/>
              <a:t>Více než 1 mm hluboké </a:t>
            </a:r>
            <a:r>
              <a:rPr lang="cs-CZ" dirty="0" err="1"/>
              <a:t>neg</a:t>
            </a:r>
            <a:r>
              <a:rPr lang="cs-CZ" dirty="0"/>
              <a:t> T ve 2 souvisejících svodech mimo III, </a:t>
            </a:r>
            <a:r>
              <a:rPr lang="cs-CZ" dirty="0" err="1"/>
              <a:t>aVR</a:t>
            </a:r>
            <a:r>
              <a:rPr lang="cs-CZ" dirty="0"/>
              <a:t>, V1 </a:t>
            </a:r>
          </a:p>
          <a:p>
            <a:r>
              <a:rPr lang="cs-CZ" dirty="0"/>
              <a:t>Kromě:</a:t>
            </a:r>
          </a:p>
          <a:p>
            <a:pPr marL="285750" indent="-285750">
              <a:buFont typeface="Arial" panose="020B0604020202020204" pitchFamily="34" charset="0"/>
              <a:buChar char="•"/>
            </a:pPr>
            <a:r>
              <a:rPr lang="cs-CZ" dirty="0" err="1"/>
              <a:t>Neg</a:t>
            </a:r>
            <a:r>
              <a:rPr lang="cs-CZ" dirty="0"/>
              <a:t> T V1-3 ve věk. kategorii 12-16 let</a:t>
            </a:r>
            <a:endParaRPr lang="en-US" dirty="0"/>
          </a:p>
          <a:p>
            <a:pPr marL="285750" indent="-285750">
              <a:buFont typeface="Arial" panose="020B0604020202020204" pitchFamily="34" charset="0"/>
              <a:buChar char="•"/>
            </a:pPr>
            <a:r>
              <a:rPr lang="cs-CZ" dirty="0"/>
              <a:t>U černochů 14-20% </a:t>
            </a:r>
            <a:r>
              <a:rPr lang="cs-CZ" dirty="0" err="1"/>
              <a:t>neg</a:t>
            </a:r>
            <a:r>
              <a:rPr lang="cs-CZ" dirty="0"/>
              <a:t> T V2-4 ( a typicky s STE) s normálním srdcem</a:t>
            </a:r>
          </a:p>
          <a:p>
            <a:pPr lvl="1"/>
            <a:r>
              <a:rPr lang="cs-CZ" dirty="0">
                <a:solidFill>
                  <a:schemeClr val="tx1">
                    <a:lumMod val="65000"/>
                  </a:schemeClr>
                </a:solidFill>
              </a:rPr>
              <a:t>( Schmied C et al In . Br J </a:t>
            </a:r>
            <a:r>
              <a:rPr lang="cs-CZ" dirty="0" err="1">
                <a:solidFill>
                  <a:schemeClr val="tx1">
                    <a:lumMod val="65000"/>
                  </a:schemeClr>
                </a:solidFill>
              </a:rPr>
              <a:t>Sports</a:t>
            </a:r>
            <a:r>
              <a:rPr lang="cs-CZ" dirty="0">
                <a:solidFill>
                  <a:schemeClr val="tx1">
                    <a:lumMod val="65000"/>
                  </a:schemeClr>
                </a:solidFill>
              </a:rPr>
              <a:t> Med. 2009;43)</a:t>
            </a:r>
          </a:p>
          <a:p>
            <a:pPr marL="342900" indent="-342900">
              <a:buFont typeface="Arial" panose="020B0604020202020204" pitchFamily="34" charset="0"/>
              <a:buChar char="•"/>
            </a:pPr>
            <a:endParaRPr lang="en-US" dirty="0">
              <a:solidFill>
                <a:schemeClr val="tx1">
                  <a:lumMod val="65000"/>
                </a:schemeClr>
              </a:solidFill>
            </a:endParaRPr>
          </a:p>
        </p:txBody>
      </p:sp>
      <p:pic>
        <p:nvPicPr>
          <p:cNvPr id="8" name="Obrázek 7">
            <a:extLst>
              <a:ext uri="{FF2B5EF4-FFF2-40B4-BE49-F238E27FC236}">
                <a16:creationId xmlns:a16="http://schemas.microsoft.com/office/drawing/2014/main" id="{5DB7AFDF-3EA8-4D67-BF24-D013AB1642AA}"/>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grpSp>
        <p:nvGrpSpPr>
          <p:cNvPr id="10" name="Skupina 9"/>
          <p:cNvGrpSpPr/>
          <p:nvPr/>
        </p:nvGrpSpPr>
        <p:grpSpPr>
          <a:xfrm>
            <a:off x="809500" y="2809665"/>
            <a:ext cx="3314700" cy="2425145"/>
            <a:chOff x="3643397" y="2343679"/>
            <a:chExt cx="3314700" cy="2425145"/>
          </a:xfrm>
        </p:grpSpPr>
        <p:sp>
          <p:nvSpPr>
            <p:cNvPr id="9" name="Šipka doprava 8"/>
            <p:cNvSpPr/>
            <p:nvPr/>
          </p:nvSpPr>
          <p:spPr>
            <a:xfrm>
              <a:off x="3643397" y="2343679"/>
              <a:ext cx="3314700" cy="2425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3697815" y="2970382"/>
              <a:ext cx="3205863" cy="1477328"/>
            </a:xfrm>
            <a:prstGeom prst="rect">
              <a:avLst/>
            </a:prstGeom>
            <a:noFill/>
          </p:spPr>
          <p:txBody>
            <a:bodyPr wrap="square" rtlCol="0">
              <a:spAutoFit/>
            </a:bodyPr>
            <a:lstStyle/>
            <a:p>
              <a:r>
                <a:rPr lang="cs-CZ" dirty="0" err="1"/>
                <a:t>Anterior</a:t>
              </a:r>
              <a:r>
                <a:rPr lang="cs-CZ" dirty="0"/>
                <a:t>: V2-4</a:t>
              </a:r>
            </a:p>
            <a:p>
              <a:r>
                <a:rPr lang="cs-CZ" dirty="0" err="1"/>
                <a:t>Lateral</a:t>
              </a:r>
              <a:r>
                <a:rPr lang="cs-CZ" dirty="0"/>
                <a:t>: I, </a:t>
              </a:r>
              <a:r>
                <a:rPr lang="cs-CZ" dirty="0" err="1"/>
                <a:t>aVL</a:t>
              </a:r>
              <a:r>
                <a:rPr lang="cs-CZ" dirty="0"/>
                <a:t>, V5/6</a:t>
              </a:r>
            </a:p>
            <a:p>
              <a:r>
                <a:rPr lang="cs-CZ" dirty="0" err="1"/>
                <a:t>Inferolateral</a:t>
              </a:r>
              <a:r>
                <a:rPr lang="cs-CZ" dirty="0"/>
                <a:t>: II, </a:t>
              </a:r>
              <a:r>
                <a:rPr lang="cs-CZ" dirty="0" err="1"/>
                <a:t>aVF</a:t>
              </a:r>
              <a:r>
                <a:rPr lang="cs-CZ" dirty="0"/>
                <a:t>, V5/6</a:t>
              </a:r>
            </a:p>
            <a:p>
              <a:r>
                <a:rPr lang="cs-CZ" dirty="0" err="1"/>
                <a:t>Inferior</a:t>
              </a:r>
              <a:r>
                <a:rPr lang="cs-CZ" dirty="0"/>
                <a:t>: II, </a:t>
              </a:r>
              <a:r>
                <a:rPr lang="cs-CZ" dirty="0" err="1"/>
                <a:t>aVF</a:t>
              </a:r>
              <a:endParaRPr lang="cs-CZ" dirty="0"/>
            </a:p>
            <a:p>
              <a:endParaRPr lang="cs-CZ" dirty="0"/>
            </a:p>
          </p:txBody>
        </p:sp>
      </p:grpSp>
      <p:sp>
        <p:nvSpPr>
          <p:cNvPr id="11" name="Obdélník 10"/>
          <p:cNvSpPr/>
          <p:nvPr/>
        </p:nvSpPr>
        <p:spPr>
          <a:xfrm>
            <a:off x="4178618" y="3435151"/>
            <a:ext cx="2608118" cy="1174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HKMP</a:t>
            </a:r>
          </a:p>
          <a:p>
            <a:pPr algn="ctr"/>
            <a:r>
              <a:rPr lang="cs-CZ" dirty="0"/>
              <a:t>DKMP</a:t>
            </a:r>
          </a:p>
          <a:p>
            <a:pPr algn="ctr"/>
            <a:r>
              <a:rPr lang="cs-CZ" dirty="0"/>
              <a:t>LVNC</a:t>
            </a:r>
          </a:p>
          <a:p>
            <a:pPr algn="ctr"/>
            <a:r>
              <a:rPr lang="cs-CZ" dirty="0"/>
              <a:t>myokarditida</a:t>
            </a:r>
          </a:p>
        </p:txBody>
      </p:sp>
      <p:sp>
        <p:nvSpPr>
          <p:cNvPr id="12" name="Obdélník 11"/>
          <p:cNvSpPr/>
          <p:nvPr/>
        </p:nvSpPr>
        <p:spPr>
          <a:xfrm>
            <a:off x="3647209" y="2809665"/>
            <a:ext cx="1323419" cy="30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ARVC/D</a:t>
            </a:r>
          </a:p>
        </p:txBody>
      </p:sp>
      <p:cxnSp>
        <p:nvCxnSpPr>
          <p:cNvPr id="14" name="Přímá spojnice se šipkou 13"/>
          <p:cNvCxnSpPr/>
          <p:nvPr/>
        </p:nvCxnSpPr>
        <p:spPr>
          <a:xfrm flipV="1">
            <a:off x="2540179" y="3013674"/>
            <a:ext cx="1264516" cy="56079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7" name="Obrázek 6"/>
          <p:cNvPicPr>
            <a:picLocks noChangeAspect="1"/>
          </p:cNvPicPr>
          <p:nvPr/>
        </p:nvPicPr>
        <p:blipFill rotWithShape="1">
          <a:blip r:embed="rId5"/>
          <a:srcRect l="13934" t="21735" r="15830" b="4116"/>
          <a:stretch/>
        </p:blipFill>
        <p:spPr>
          <a:xfrm>
            <a:off x="313072" y="404627"/>
            <a:ext cx="7292883" cy="5473654"/>
          </a:xfrm>
          <a:prstGeom prst="rect">
            <a:avLst/>
          </a:prstGeom>
        </p:spPr>
      </p:pic>
    </p:spTree>
    <p:extLst>
      <p:ext uri="{BB962C8B-B14F-4D97-AF65-F5344CB8AC3E}">
        <p14:creationId xmlns:p14="http://schemas.microsoft.com/office/powerpoint/2010/main" val="4557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1709544" y="5693615"/>
            <a:ext cx="5248553" cy="369332"/>
          </a:xfrm>
          <a:prstGeom prst="rect">
            <a:avLst/>
          </a:prstGeom>
          <a:noFill/>
        </p:spPr>
        <p:txBody>
          <a:bodyPr wrap="none" rtlCol="0">
            <a:spAutoFit/>
          </a:bodyPr>
          <a:lstStyle/>
          <a:p>
            <a:r>
              <a:rPr lang="cs-CZ" dirty="0"/>
              <a:t>EKG nálezy VYŽADUJÍCÍ následné </a:t>
            </a:r>
            <a:r>
              <a:rPr lang="cs-CZ" dirty="0" err="1"/>
              <a:t>dovyšetření</a:t>
            </a:r>
            <a:endParaRPr lang="cs-CZ" dirty="0"/>
          </a:p>
        </p:txBody>
      </p:sp>
      <p:sp>
        <p:nvSpPr>
          <p:cNvPr id="6" name="TextovéPole 5"/>
          <p:cNvSpPr txBox="1"/>
          <p:nvPr/>
        </p:nvSpPr>
        <p:spPr>
          <a:xfrm>
            <a:off x="358219" y="428255"/>
            <a:ext cx="6360883" cy="984885"/>
          </a:xfrm>
          <a:prstGeom prst="rect">
            <a:avLst/>
          </a:prstGeom>
          <a:noFill/>
        </p:spPr>
        <p:txBody>
          <a:bodyPr wrap="square" rtlCol="0">
            <a:spAutoFit/>
          </a:bodyPr>
          <a:lstStyle/>
          <a:p>
            <a:r>
              <a:rPr lang="cs-CZ" sz="4000" dirty="0"/>
              <a:t>Inverze vlny T</a:t>
            </a:r>
          </a:p>
          <a:p>
            <a:pPr marL="342900" indent="-342900">
              <a:buFont typeface="Arial" panose="020B0604020202020204" pitchFamily="34" charset="0"/>
              <a:buChar char="•"/>
            </a:pPr>
            <a:endParaRPr lang="en-US" dirty="0">
              <a:solidFill>
                <a:schemeClr val="tx1">
                  <a:lumMod val="65000"/>
                </a:schemeClr>
              </a:solidFill>
            </a:endParaRPr>
          </a:p>
        </p:txBody>
      </p:sp>
      <p:pic>
        <p:nvPicPr>
          <p:cNvPr id="8" name="Obrázek 7">
            <a:extLst>
              <a:ext uri="{FF2B5EF4-FFF2-40B4-BE49-F238E27FC236}">
                <a16:creationId xmlns:a16="http://schemas.microsoft.com/office/drawing/2014/main" id="{5DB7AFDF-3EA8-4D67-BF24-D013AB1642AA}"/>
              </a:ext>
            </a:extLst>
          </p:cNvPr>
          <p:cNvPicPr>
            <a:picLocks noChangeAspect="1"/>
          </p:cNvPicPr>
          <p:nvPr/>
        </p:nvPicPr>
        <p:blipFill rotWithShape="1">
          <a:blip r:embed="rId4"/>
          <a:srcRect l="58687" t="17385" r="24725" b="35860"/>
          <a:stretch/>
        </p:blipFill>
        <p:spPr>
          <a:xfrm>
            <a:off x="8425175" y="428255"/>
            <a:ext cx="3311195" cy="5055490"/>
          </a:xfrm>
          <a:prstGeom prst="rect">
            <a:avLst/>
          </a:prstGeom>
          <a:effectLst>
            <a:softEdge rad="127000"/>
          </a:effectLst>
        </p:spPr>
      </p:pic>
      <p:pic>
        <p:nvPicPr>
          <p:cNvPr id="5" name="Obrázek 4">
            <a:extLst>
              <a:ext uri="{FF2B5EF4-FFF2-40B4-BE49-F238E27FC236}">
                <a16:creationId xmlns:a16="http://schemas.microsoft.com/office/drawing/2014/main" id="{B149362C-07FC-42B2-A33C-C78590C6CD60}"/>
              </a:ext>
            </a:extLst>
          </p:cNvPr>
          <p:cNvPicPr>
            <a:picLocks noChangeAspect="1"/>
          </p:cNvPicPr>
          <p:nvPr/>
        </p:nvPicPr>
        <p:blipFill rotWithShape="1">
          <a:blip r:embed="rId5"/>
          <a:srcRect l="15918" t="5723" r="13367" b="13333"/>
          <a:stretch/>
        </p:blipFill>
        <p:spPr>
          <a:xfrm>
            <a:off x="580076" y="577931"/>
            <a:ext cx="7204315" cy="4638617"/>
          </a:xfrm>
          <a:prstGeom prst="rect">
            <a:avLst/>
          </a:prstGeom>
        </p:spPr>
      </p:pic>
      <p:sp>
        <p:nvSpPr>
          <p:cNvPr id="7" name="TextovéPole 6"/>
          <p:cNvSpPr txBox="1"/>
          <p:nvPr/>
        </p:nvSpPr>
        <p:spPr>
          <a:xfrm>
            <a:off x="580076" y="5181558"/>
            <a:ext cx="6482865" cy="369332"/>
          </a:xfrm>
          <a:prstGeom prst="rect">
            <a:avLst/>
          </a:prstGeom>
          <a:noFill/>
        </p:spPr>
        <p:txBody>
          <a:bodyPr wrap="none" rtlCol="0">
            <a:spAutoFit/>
          </a:bodyPr>
          <a:lstStyle/>
          <a:p>
            <a:r>
              <a:rPr lang="cs-CZ" dirty="0" err="1"/>
              <a:t>Brosnan</a:t>
            </a:r>
            <a:r>
              <a:rPr lang="cs-CZ" dirty="0"/>
              <a:t> M. et al in: JACC </a:t>
            </a:r>
            <a:r>
              <a:rPr lang="cs-CZ" dirty="0" err="1"/>
              <a:t>Clinical</a:t>
            </a:r>
            <a:r>
              <a:rPr lang="cs-CZ" dirty="0"/>
              <a:t> </a:t>
            </a:r>
            <a:r>
              <a:rPr lang="cs-CZ" dirty="0" err="1"/>
              <a:t>Electrophysiology</a:t>
            </a:r>
            <a:r>
              <a:rPr lang="cs-CZ" dirty="0"/>
              <a:t> 2015</a:t>
            </a:r>
          </a:p>
        </p:txBody>
      </p:sp>
      <p:sp>
        <p:nvSpPr>
          <p:cNvPr id="9" name="Obdélník 8">
            <a:extLst>
              <a:ext uri="{FF2B5EF4-FFF2-40B4-BE49-F238E27FC236}">
                <a16:creationId xmlns:a16="http://schemas.microsoft.com/office/drawing/2014/main" id="{D8D8DA68-0A9A-43F8-85E8-175943EC3657}"/>
              </a:ext>
            </a:extLst>
          </p:cNvPr>
          <p:cNvSpPr/>
          <p:nvPr/>
        </p:nvSpPr>
        <p:spPr>
          <a:xfrm>
            <a:off x="4077050" y="1413140"/>
            <a:ext cx="3707341" cy="38034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551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íť">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TM03457485[[fn=Síť]]</Template>
  <TotalTime>5915</TotalTime>
  <Words>1462</Words>
  <Application>Microsoft Office PowerPoint</Application>
  <PresentationFormat>Širokoúhlá obrazovka</PresentationFormat>
  <Paragraphs>367</Paragraphs>
  <Slides>52</Slides>
  <Notes>0</Notes>
  <HiddenSlides>5</HiddenSlides>
  <MMClips>0</MMClips>
  <ScaleCrop>false</ScaleCrop>
  <HeadingPairs>
    <vt:vector size="6" baseType="variant">
      <vt:variant>
        <vt:lpstr>Použitá písma</vt:lpstr>
      </vt:variant>
      <vt:variant>
        <vt:i4>21</vt:i4>
      </vt:variant>
      <vt:variant>
        <vt:lpstr>Motiv</vt:lpstr>
      </vt:variant>
      <vt:variant>
        <vt:i4>1</vt:i4>
      </vt:variant>
      <vt:variant>
        <vt:lpstr>Nadpisy snímků</vt:lpstr>
      </vt:variant>
      <vt:variant>
        <vt:i4>52</vt:i4>
      </vt:variant>
    </vt:vector>
  </HeadingPairs>
  <TitlesOfParts>
    <vt:vector size="74" baseType="lpstr">
      <vt:lpstr>Agency FB</vt:lpstr>
      <vt:lpstr>Algerian</vt:lpstr>
      <vt:lpstr>Arial</vt:lpstr>
      <vt:lpstr>Arial Narrow</vt:lpstr>
      <vt:lpstr>Arial Rounded MT Bold</vt:lpstr>
      <vt:lpstr>Bernard MT Condensed</vt:lpstr>
      <vt:lpstr>Bodoni MT Black</vt:lpstr>
      <vt:lpstr>Californian FB</vt:lpstr>
      <vt:lpstr>Cambria</vt:lpstr>
      <vt:lpstr>Castellar</vt:lpstr>
      <vt:lpstr>Century Gothic</vt:lpstr>
      <vt:lpstr>Corbel</vt:lpstr>
      <vt:lpstr>Ebrima</vt:lpstr>
      <vt:lpstr>Forte</vt:lpstr>
      <vt:lpstr>Gill Sans Ultra Bold</vt:lpstr>
      <vt:lpstr>Harrington</vt:lpstr>
      <vt:lpstr>Lucida Bright</vt:lpstr>
      <vt:lpstr>Nirmala UI</vt:lpstr>
      <vt:lpstr>Rage Italic</vt:lpstr>
      <vt:lpstr>Rockwell Extra Bold</vt:lpstr>
      <vt:lpstr>Symbol</vt:lpstr>
      <vt:lpstr>Síť</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filip jiravsky</dc:creator>
  <cp:lastModifiedBy>Otakar Jiravský</cp:lastModifiedBy>
  <cp:revision>151</cp:revision>
  <dcterms:created xsi:type="dcterms:W3CDTF">2015-11-21T07:37:41Z</dcterms:created>
  <dcterms:modified xsi:type="dcterms:W3CDTF">2017-10-17T19:02:58Z</dcterms:modified>
</cp:coreProperties>
</file>